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4" r:id="rId9"/>
    <p:sldId id="265" r:id="rId10"/>
    <p:sldId id="266" r:id="rId11"/>
    <p:sldId id="271" r:id="rId12"/>
    <p:sldId id="267" r:id="rId13"/>
    <p:sldId id="270" r:id="rId14"/>
    <p:sldId id="268" r:id="rId15"/>
    <p:sldId id="269"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310" r:id="rId33"/>
    <p:sldId id="289" r:id="rId34"/>
    <p:sldId id="290" r:id="rId35"/>
    <p:sldId id="291" r:id="rId36"/>
    <p:sldId id="293" r:id="rId37"/>
    <p:sldId id="294" r:id="rId38"/>
    <p:sldId id="292" r:id="rId39"/>
    <p:sldId id="295" r:id="rId40"/>
    <p:sldId id="296" r:id="rId41"/>
    <p:sldId id="297" r:id="rId42"/>
    <p:sldId id="323" r:id="rId43"/>
    <p:sldId id="324" r:id="rId44"/>
    <p:sldId id="325" r:id="rId45"/>
    <p:sldId id="319" r:id="rId46"/>
    <p:sldId id="326" r:id="rId47"/>
    <p:sldId id="320" r:id="rId48"/>
    <p:sldId id="322" r:id="rId49"/>
    <p:sldId id="300" r:id="rId50"/>
    <p:sldId id="327" r:id="rId51"/>
    <p:sldId id="311" r:id="rId52"/>
    <p:sldId id="312" r:id="rId53"/>
    <p:sldId id="313" r:id="rId54"/>
    <p:sldId id="314" r:id="rId55"/>
    <p:sldId id="342" r:id="rId56"/>
    <p:sldId id="343" r:id="rId57"/>
    <p:sldId id="344" r:id="rId58"/>
    <p:sldId id="345" r:id="rId59"/>
    <p:sldId id="346" r:id="rId60"/>
    <p:sldId id="347" r:id="rId61"/>
    <p:sldId id="348" r:id="rId62"/>
    <p:sldId id="349" r:id="rId63"/>
    <p:sldId id="350" r:id="rId64"/>
    <p:sldId id="351" r:id="rId65"/>
    <p:sldId id="352" r:id="rId66"/>
    <p:sldId id="353" r:id="rId67"/>
    <p:sldId id="354" r:id="rId68"/>
    <p:sldId id="355" r:id="rId69"/>
    <p:sldId id="307" r:id="rId70"/>
    <p:sldId id="333" r:id="rId71"/>
    <p:sldId id="334" r:id="rId72"/>
    <p:sldId id="335" r:id="rId73"/>
    <p:sldId id="336" r:id="rId74"/>
    <p:sldId id="337" r:id="rId75"/>
    <p:sldId id="338" r:id="rId76"/>
    <p:sldId id="339" r:id="rId77"/>
    <p:sldId id="340" r:id="rId78"/>
    <p:sldId id="341" r:id="rId79"/>
    <p:sldId id="318" r:id="rId8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1477CA2F-2D8E-4E43-A3FA-7375379DBC00}" type="datetimeFigureOut">
              <a:rPr lang="tr-TR" smtClean="0"/>
              <a:t>10.06.2019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2ADF98-E81B-4398-A937-1AA3B24048D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8445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77CA2F-2D8E-4E43-A3FA-7375379DBC00}" type="datetimeFigureOut">
              <a:rPr lang="tr-TR" smtClean="0"/>
              <a:t>10.06.2019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2419621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77CA2F-2D8E-4E43-A3FA-7375379DBC00}" type="datetimeFigureOut">
              <a:rPr lang="tr-TR" smtClean="0"/>
              <a:t>10.06.2019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210040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1477CA2F-2D8E-4E43-A3FA-7375379DBC00}" type="datetimeFigureOut">
              <a:rPr lang="tr-TR" smtClean="0"/>
              <a:t>10.06.2019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4117271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1477CA2F-2D8E-4E43-A3FA-7375379DBC00}" type="datetimeFigureOut">
              <a:rPr lang="tr-TR" smtClean="0"/>
              <a:t>10.06.2019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842ADF98-E81B-4398-A937-1AA3B24048D5}"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45392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1477CA2F-2D8E-4E43-A3FA-7375379DBC00}" type="datetimeFigureOut">
              <a:rPr lang="tr-TR" smtClean="0"/>
              <a:t>10.06.2019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676561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3782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1477CA2F-2D8E-4E43-A3FA-7375379DBC00}" type="datetimeFigureOut">
              <a:rPr lang="tr-TR" smtClean="0"/>
              <a:t>10.06.2019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229756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1477CA2F-2D8E-4E43-A3FA-7375379DBC00}" type="datetimeFigureOut">
              <a:rPr lang="tr-TR" smtClean="0"/>
              <a:t>10.06.2019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3540189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477CA2F-2D8E-4E43-A3FA-7375379DBC00}" type="datetimeFigureOut">
              <a:rPr lang="tr-TR" smtClean="0"/>
              <a:t>10.06.2019</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2495874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477CA2F-2D8E-4E43-A3FA-7375379DBC00}" type="datetimeFigureOut">
              <a:rPr lang="tr-TR" smtClean="0"/>
              <a:t>10.06.2019</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42ADF98-E81B-4398-A937-1AA3B24048D5}" type="slidenum">
              <a:rPr lang="tr-TR" smtClean="0"/>
              <a:t>‹#›</a:t>
            </a:fld>
            <a:endParaRPr lang="tr-TR"/>
          </a:p>
        </p:txBody>
      </p:sp>
    </p:spTree>
    <p:extLst>
      <p:ext uri="{BB962C8B-B14F-4D97-AF65-F5344CB8AC3E}">
        <p14:creationId xmlns:p14="http://schemas.microsoft.com/office/powerpoint/2010/main" val="3012526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1477CA2F-2D8E-4E43-A3FA-7375379DBC00}" type="datetimeFigureOut">
              <a:rPr lang="tr-TR" smtClean="0"/>
              <a:t>10.06.2019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842ADF98-E81B-4398-A937-1AA3B24048D5}" type="slidenum">
              <a:rPr lang="tr-TR" smtClean="0"/>
              <a:t>‹#›</a:t>
            </a:fld>
            <a:endParaRPr lang="tr-TR"/>
          </a:p>
        </p:txBody>
      </p:sp>
    </p:spTree>
    <p:extLst>
      <p:ext uri="{BB962C8B-B14F-4D97-AF65-F5344CB8AC3E}">
        <p14:creationId xmlns:p14="http://schemas.microsoft.com/office/powerpoint/2010/main" val="1753598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477CA2F-2D8E-4E43-A3FA-7375379DBC00}" type="datetimeFigureOut">
              <a:rPr lang="tr-TR" smtClean="0"/>
              <a:t>10.06.2019</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42ADF98-E81B-4398-A937-1AA3B24048D5}"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948581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B173080-2A8F-4B23-9C4E-BCF39E6E92CA}"/>
              </a:ext>
            </a:extLst>
          </p:cNvPr>
          <p:cNvSpPr>
            <a:spLocks noGrp="1"/>
          </p:cNvSpPr>
          <p:nvPr>
            <p:ph type="ctrTitle"/>
          </p:nvPr>
        </p:nvSpPr>
        <p:spPr/>
        <p:txBody>
          <a:bodyPr>
            <a:normAutofit/>
          </a:bodyPr>
          <a:lstStyle/>
          <a:p>
            <a:r>
              <a:rPr lang="tr-TR" sz="4800" dirty="0" err="1"/>
              <a:t>Pegasus</a:t>
            </a:r>
            <a:r>
              <a:rPr lang="tr-TR" sz="4800" dirty="0"/>
              <a:t> </a:t>
            </a:r>
            <a:br>
              <a:rPr lang="tr-TR" sz="4800" dirty="0"/>
            </a:br>
            <a:r>
              <a:rPr lang="tr-TR" sz="4800" dirty="0"/>
              <a:t>Hava Taşımacılığı A.Ş.</a:t>
            </a:r>
            <a:br>
              <a:rPr lang="tr-TR" sz="4800" dirty="0"/>
            </a:br>
            <a:r>
              <a:rPr lang="tr-TR" sz="4800" dirty="0"/>
              <a:t>Strateji Analizi</a:t>
            </a:r>
          </a:p>
        </p:txBody>
      </p:sp>
      <p:sp>
        <p:nvSpPr>
          <p:cNvPr id="3" name="Alt Başlık 2">
            <a:extLst>
              <a:ext uri="{FF2B5EF4-FFF2-40B4-BE49-F238E27FC236}">
                <a16:creationId xmlns:a16="http://schemas.microsoft.com/office/drawing/2014/main" id="{B9E21BF5-FAFA-4141-B3B3-71FFD47CC8E5}"/>
              </a:ext>
            </a:extLst>
          </p:cNvPr>
          <p:cNvSpPr>
            <a:spLocks noGrp="1"/>
          </p:cNvSpPr>
          <p:nvPr>
            <p:ph type="subTitle" idx="1"/>
          </p:nvPr>
        </p:nvSpPr>
        <p:spPr/>
        <p:txBody>
          <a:bodyPr>
            <a:normAutofit fontScale="85000" lnSpcReduction="20000"/>
          </a:bodyPr>
          <a:lstStyle/>
          <a:p>
            <a:r>
              <a:rPr lang="tr-TR" dirty="0"/>
              <a:t>Mehmet ÇETİNKAYA</a:t>
            </a:r>
          </a:p>
          <a:p>
            <a:r>
              <a:rPr lang="tr-TR" dirty="0"/>
              <a:t>İSTANBUL AREL ÜNİVERSİTESİ</a:t>
            </a:r>
          </a:p>
          <a:p>
            <a:r>
              <a:rPr lang="tr-TR" dirty="0">
                <a:solidFill>
                  <a:schemeClr val="accent3">
                    <a:lumMod val="75000"/>
                  </a:schemeClr>
                </a:solidFill>
              </a:rPr>
              <a:t>DANIŞMAN: Doç. Dr. Ebru GÖZÜKARA</a:t>
            </a:r>
          </a:p>
        </p:txBody>
      </p:sp>
      <p:pic>
        <p:nvPicPr>
          <p:cNvPr id="10" name="Resim 9">
            <a:extLst>
              <a:ext uri="{FF2B5EF4-FFF2-40B4-BE49-F238E27FC236}">
                <a16:creationId xmlns:a16="http://schemas.microsoft.com/office/drawing/2014/main" id="{8E124A62-60B9-40F8-B4EE-B27AF85433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29612" y="1937302"/>
            <a:ext cx="2870266" cy="2844173"/>
          </a:xfrm>
          <a:prstGeom prst="rect">
            <a:avLst/>
          </a:prstGeom>
        </p:spPr>
      </p:pic>
    </p:spTree>
    <p:extLst>
      <p:ext uri="{BB962C8B-B14F-4D97-AF65-F5344CB8AC3E}">
        <p14:creationId xmlns:p14="http://schemas.microsoft.com/office/powerpoint/2010/main" val="1126297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C7FC8BA-42ED-4E7B-90DF-5BFBEB6FD226}"/>
              </a:ext>
            </a:extLst>
          </p:cNvPr>
          <p:cNvSpPr>
            <a:spLocks noGrp="1"/>
          </p:cNvSpPr>
          <p:nvPr>
            <p:ph type="title"/>
          </p:nvPr>
        </p:nvSpPr>
        <p:spPr/>
        <p:txBody>
          <a:bodyPr/>
          <a:lstStyle/>
          <a:p>
            <a:r>
              <a:rPr lang="tr-TR" dirty="0" err="1"/>
              <a:t>Pegasus</a:t>
            </a:r>
            <a:r>
              <a:rPr lang="tr-TR" dirty="0"/>
              <a:t> Şirket Bilgileri</a:t>
            </a:r>
            <a:br>
              <a:rPr lang="tr-TR" dirty="0"/>
            </a:br>
            <a:r>
              <a:rPr lang="tr-TR" dirty="0"/>
              <a:t>Sermaye ve Ortaklık Yapısı</a:t>
            </a:r>
          </a:p>
        </p:txBody>
      </p:sp>
      <p:pic>
        <p:nvPicPr>
          <p:cNvPr id="4" name="İçerik Yer Tutucusu 3">
            <a:extLst>
              <a:ext uri="{FF2B5EF4-FFF2-40B4-BE49-F238E27FC236}">
                <a16:creationId xmlns:a16="http://schemas.microsoft.com/office/drawing/2014/main" id="{0659EFDA-C410-4EFF-ACB0-FEC336B0D0C0}"/>
              </a:ext>
            </a:extLst>
          </p:cNvPr>
          <p:cNvPicPr>
            <a:picLocks noGrp="1" noChangeAspect="1"/>
          </p:cNvPicPr>
          <p:nvPr>
            <p:ph idx="1"/>
          </p:nvPr>
        </p:nvPicPr>
        <p:blipFill>
          <a:blip r:embed="rId2"/>
          <a:stretch>
            <a:fillRect/>
          </a:stretch>
        </p:blipFill>
        <p:spPr>
          <a:xfrm>
            <a:off x="1097280" y="1928617"/>
            <a:ext cx="7629525" cy="2066925"/>
          </a:xfrm>
          <a:prstGeom prst="rect">
            <a:avLst/>
          </a:prstGeom>
        </p:spPr>
      </p:pic>
      <p:sp>
        <p:nvSpPr>
          <p:cNvPr id="5" name="Dikdörtgen 4">
            <a:extLst>
              <a:ext uri="{FF2B5EF4-FFF2-40B4-BE49-F238E27FC236}">
                <a16:creationId xmlns:a16="http://schemas.microsoft.com/office/drawing/2014/main" id="{89557EDC-6137-4421-9277-52C15852D9D2}"/>
              </a:ext>
            </a:extLst>
          </p:cNvPr>
          <p:cNvSpPr/>
          <p:nvPr/>
        </p:nvSpPr>
        <p:spPr>
          <a:xfrm>
            <a:off x="1097280" y="4186799"/>
            <a:ext cx="5855321" cy="369332"/>
          </a:xfrm>
          <a:prstGeom prst="rect">
            <a:avLst/>
          </a:prstGeom>
        </p:spPr>
        <p:txBody>
          <a:bodyPr wrap="none">
            <a:spAutoFit/>
          </a:bodyPr>
          <a:lstStyle/>
          <a:p>
            <a:r>
              <a:rPr lang="tr-TR" dirty="0">
                <a:solidFill>
                  <a:srgbClr val="54636E"/>
                </a:solidFill>
                <a:latin typeface="Merriweather Sans"/>
              </a:rPr>
              <a:t>*Şirketimizde imtiyazlı paylara sahip ortak bulunmamaktadır.</a:t>
            </a:r>
          </a:p>
        </p:txBody>
      </p:sp>
    </p:spTree>
    <p:extLst>
      <p:ext uri="{BB962C8B-B14F-4D97-AF65-F5344CB8AC3E}">
        <p14:creationId xmlns:p14="http://schemas.microsoft.com/office/powerpoint/2010/main" val="259146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83B8B19-C69F-48D0-8B66-6377A40D8B51}"/>
              </a:ext>
            </a:extLst>
          </p:cNvPr>
          <p:cNvSpPr>
            <a:spLocks noGrp="1"/>
          </p:cNvSpPr>
          <p:nvPr>
            <p:ph type="title"/>
          </p:nvPr>
        </p:nvSpPr>
        <p:spPr/>
        <p:txBody>
          <a:bodyPr/>
          <a:lstStyle/>
          <a:p>
            <a:r>
              <a:rPr lang="tr-TR" dirty="0" err="1"/>
              <a:t>Pegasus</a:t>
            </a:r>
            <a:r>
              <a:rPr lang="tr-TR" dirty="0"/>
              <a:t> </a:t>
            </a:r>
            <a:br>
              <a:rPr lang="tr-TR" dirty="0"/>
            </a:br>
            <a:r>
              <a:rPr lang="tr-TR" dirty="0"/>
              <a:t>Personel Sayısı</a:t>
            </a:r>
          </a:p>
        </p:txBody>
      </p:sp>
      <p:sp>
        <p:nvSpPr>
          <p:cNvPr id="3" name="İçerik Yer Tutucusu 2">
            <a:extLst>
              <a:ext uri="{FF2B5EF4-FFF2-40B4-BE49-F238E27FC236}">
                <a16:creationId xmlns:a16="http://schemas.microsoft.com/office/drawing/2014/main" id="{09B35CAF-C157-4152-AE3A-9624256DE71B}"/>
              </a:ext>
            </a:extLst>
          </p:cNvPr>
          <p:cNvSpPr>
            <a:spLocks noGrp="1"/>
          </p:cNvSpPr>
          <p:nvPr>
            <p:ph idx="1"/>
          </p:nvPr>
        </p:nvSpPr>
        <p:spPr/>
        <p:txBody>
          <a:bodyPr>
            <a:normAutofit/>
          </a:bodyPr>
          <a:lstStyle/>
          <a:p>
            <a:pPr>
              <a:buFont typeface="Arial" panose="020B0604020202020204" pitchFamily="34" charset="0"/>
              <a:buChar char="•"/>
            </a:pPr>
            <a:endParaRPr lang="tr-TR" sz="2800" dirty="0">
              <a:solidFill>
                <a:srgbClr val="000000"/>
              </a:solidFill>
              <a:latin typeface="Calibri" panose="020F0502020204030204" pitchFamily="34" charset="0"/>
            </a:endParaRPr>
          </a:p>
          <a:p>
            <a:pPr>
              <a:buFont typeface="Arial" panose="020B0604020202020204" pitchFamily="34" charset="0"/>
              <a:buChar char="•"/>
            </a:pPr>
            <a:r>
              <a:rPr lang="tr-TR" sz="2800" dirty="0">
                <a:solidFill>
                  <a:srgbClr val="000000"/>
                </a:solidFill>
                <a:latin typeface="Calibri" panose="020F0502020204030204" pitchFamily="34" charset="0"/>
              </a:rPr>
              <a:t>İstihdam edilen çalışan sayısı </a:t>
            </a:r>
            <a:r>
              <a:rPr lang="tr-TR" sz="4000" b="1" dirty="0">
                <a:solidFill>
                  <a:srgbClr val="000000"/>
                </a:solidFill>
                <a:latin typeface="Calibri" panose="020F0502020204030204" pitchFamily="34" charset="0"/>
              </a:rPr>
              <a:t>5.621’dir. </a:t>
            </a:r>
            <a:endParaRPr lang="tr-TR" sz="2800" dirty="0">
              <a:solidFill>
                <a:srgbClr val="000000"/>
              </a:solidFill>
              <a:latin typeface="Calibri" panose="020F0502020204030204" pitchFamily="34" charset="0"/>
            </a:endParaRPr>
          </a:p>
          <a:p>
            <a:pPr>
              <a:buFont typeface="Arial" panose="020B0604020202020204" pitchFamily="34" charset="0"/>
              <a:buChar char="•"/>
            </a:pPr>
            <a:r>
              <a:rPr lang="tr-TR" sz="2800" dirty="0">
                <a:solidFill>
                  <a:srgbClr val="000000"/>
                </a:solidFill>
                <a:latin typeface="Calibri" panose="020F0502020204030204" pitchFamily="34" charset="0"/>
              </a:rPr>
              <a:t>Bu sayıya yukarıda listelenen üst düzey yöneticiler de dâhildir. </a:t>
            </a:r>
          </a:p>
          <a:p>
            <a:pPr>
              <a:buFont typeface="Arial" panose="020B0604020202020204" pitchFamily="34" charset="0"/>
              <a:buChar char="•"/>
            </a:pPr>
            <a:r>
              <a:rPr lang="tr-TR" sz="2800" dirty="0" err="1">
                <a:solidFill>
                  <a:srgbClr val="000000"/>
                </a:solidFill>
                <a:latin typeface="Calibri" panose="020F0502020204030204" pitchFamily="34" charset="0"/>
              </a:rPr>
              <a:t>Pegasus</a:t>
            </a:r>
            <a:r>
              <a:rPr lang="tr-TR" sz="2800" dirty="0">
                <a:solidFill>
                  <a:srgbClr val="000000"/>
                </a:solidFill>
                <a:latin typeface="Calibri" panose="020F0502020204030204" pitchFamily="34" charset="0"/>
              </a:rPr>
              <a:t> bünyesinde toplu iş sözleşmesine bağlı olarak çalışan bulunmamaktadır. </a:t>
            </a:r>
            <a:endParaRPr lang="tr-TR" sz="2800" dirty="0"/>
          </a:p>
          <a:p>
            <a:pPr marL="0" indent="0">
              <a:buNone/>
            </a:pPr>
            <a:endParaRPr lang="tr-TR" sz="2800" dirty="0"/>
          </a:p>
        </p:txBody>
      </p:sp>
    </p:spTree>
    <p:extLst>
      <p:ext uri="{BB962C8B-B14F-4D97-AF65-F5344CB8AC3E}">
        <p14:creationId xmlns:p14="http://schemas.microsoft.com/office/powerpoint/2010/main" val="32263684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6A8496-8D91-454D-A35E-3A008AA14DE7}"/>
              </a:ext>
            </a:extLst>
          </p:cNvPr>
          <p:cNvSpPr>
            <a:spLocks noGrp="1"/>
          </p:cNvSpPr>
          <p:nvPr>
            <p:ph type="title"/>
          </p:nvPr>
        </p:nvSpPr>
        <p:spPr/>
        <p:txBody>
          <a:bodyPr/>
          <a:lstStyle/>
          <a:p>
            <a:r>
              <a:rPr lang="tr-TR" dirty="0" err="1"/>
              <a:t>Pegasus</a:t>
            </a:r>
            <a:br>
              <a:rPr lang="tr-TR" dirty="0"/>
            </a:br>
            <a:r>
              <a:rPr lang="tr-TR" dirty="0"/>
              <a:t>Yönetim Organı</a:t>
            </a:r>
          </a:p>
        </p:txBody>
      </p:sp>
      <p:sp>
        <p:nvSpPr>
          <p:cNvPr id="3" name="İçerik Yer Tutucusu 2">
            <a:extLst>
              <a:ext uri="{FF2B5EF4-FFF2-40B4-BE49-F238E27FC236}">
                <a16:creationId xmlns:a16="http://schemas.microsoft.com/office/drawing/2014/main" id="{99F8883A-5A9A-4B85-A4EC-E33A2DCE1BDE}"/>
              </a:ext>
            </a:extLst>
          </p:cNvPr>
          <p:cNvSpPr>
            <a:spLocks noGrp="1"/>
          </p:cNvSpPr>
          <p:nvPr>
            <p:ph idx="1"/>
          </p:nvPr>
        </p:nvSpPr>
        <p:spPr/>
        <p:txBody>
          <a:bodyPr/>
          <a:lstStyle/>
          <a:p>
            <a:pPr marL="0" indent="0">
              <a:buNone/>
            </a:pPr>
            <a:r>
              <a:rPr lang="tr-TR" dirty="0" err="1"/>
              <a:t>Pegasus</a:t>
            </a:r>
            <a:r>
              <a:rPr lang="tr-TR" dirty="0"/>
              <a:t> Ana Sözleşmesinin 10'uncu maddesi uyarınca Yönetim Kurulu </a:t>
            </a:r>
            <a:r>
              <a:rPr lang="tr-TR" b="1" dirty="0"/>
              <a:t>en çok üç yıl için </a:t>
            </a:r>
            <a:r>
              <a:rPr lang="tr-TR" dirty="0"/>
              <a:t>seçilecek </a:t>
            </a:r>
            <a:r>
              <a:rPr lang="tr-TR" b="1" dirty="0"/>
              <a:t>en az beş üyeden </a:t>
            </a:r>
            <a:r>
              <a:rPr lang="tr-TR" dirty="0"/>
              <a:t>oluşur. </a:t>
            </a:r>
          </a:p>
          <a:p>
            <a:pPr marL="0" indent="0">
              <a:buNone/>
            </a:pPr>
            <a:r>
              <a:rPr lang="tr-TR" dirty="0"/>
              <a:t>31 Aralık 2018 itibarıyla Yönetim Kurulumuz </a:t>
            </a:r>
            <a:r>
              <a:rPr lang="tr-TR" b="1" dirty="0"/>
              <a:t>sekiz üyeden </a:t>
            </a:r>
            <a:r>
              <a:rPr lang="tr-TR" dirty="0"/>
              <a:t>oluşmuştur. </a:t>
            </a:r>
          </a:p>
          <a:p>
            <a:pPr marL="0" indent="0">
              <a:buNone/>
            </a:pPr>
            <a:r>
              <a:rPr lang="tr-TR" dirty="0"/>
              <a:t>2018 yılında Yönetim Kurulumuzda KYİ tarafından belirlenen asgari sayının üzerinde </a:t>
            </a:r>
            <a:r>
              <a:rPr lang="tr-TR" b="1" dirty="0"/>
              <a:t>toplam dört bağımsız üye </a:t>
            </a:r>
            <a:r>
              <a:rPr lang="tr-TR" dirty="0"/>
              <a:t>görev almıştır. </a:t>
            </a:r>
          </a:p>
          <a:p>
            <a:pPr marL="0" indent="0">
              <a:buNone/>
            </a:pPr>
            <a:r>
              <a:rPr lang="tr-TR" dirty="0"/>
              <a:t>Tüm bağımsız üyelerin adaylığı Kurumsal Yönetim Komitesi tarafından değerlendirilmiş ve adaylar Sermaye Piyasası Kurulu’nun uygun görüşü sonrası 4 Nisan 2018 tarihli Olağan Genel Kurul Toplantısında göreve getirilmiştir. </a:t>
            </a:r>
          </a:p>
          <a:p>
            <a:pPr marL="0" indent="0">
              <a:buNone/>
            </a:pPr>
            <a:r>
              <a:rPr lang="tr-TR" dirty="0"/>
              <a:t>Bağımsız üyeler haricinde iki Yönetim Kurulu üyesi daha icrada görev almamıştır.</a:t>
            </a:r>
          </a:p>
        </p:txBody>
      </p:sp>
    </p:spTree>
    <p:extLst>
      <p:ext uri="{BB962C8B-B14F-4D97-AF65-F5344CB8AC3E}">
        <p14:creationId xmlns:p14="http://schemas.microsoft.com/office/powerpoint/2010/main" val="3107268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3F24E3-2B7A-4B89-A7AC-22AAC6797B55}"/>
              </a:ext>
            </a:extLst>
          </p:cNvPr>
          <p:cNvSpPr>
            <a:spLocks noGrp="1"/>
          </p:cNvSpPr>
          <p:nvPr>
            <p:ph type="title"/>
          </p:nvPr>
        </p:nvSpPr>
        <p:spPr/>
        <p:txBody>
          <a:bodyPr/>
          <a:lstStyle/>
          <a:p>
            <a:r>
              <a:rPr lang="tr-TR" dirty="0" err="1"/>
              <a:t>Pegasus</a:t>
            </a:r>
            <a:br>
              <a:rPr lang="tr-TR" dirty="0"/>
            </a:br>
            <a:r>
              <a:rPr lang="tr-TR" dirty="0"/>
              <a:t>Yönetim Organizasyonu</a:t>
            </a:r>
          </a:p>
        </p:txBody>
      </p:sp>
      <p:pic>
        <p:nvPicPr>
          <p:cNvPr id="4" name="İçerik Yer Tutucusu 3">
            <a:extLst>
              <a:ext uri="{FF2B5EF4-FFF2-40B4-BE49-F238E27FC236}">
                <a16:creationId xmlns:a16="http://schemas.microsoft.com/office/drawing/2014/main" id="{E1B8E5A1-D40C-4631-B405-0545C12036D5}"/>
              </a:ext>
            </a:extLst>
          </p:cNvPr>
          <p:cNvPicPr>
            <a:picLocks noGrp="1" noChangeAspect="1"/>
          </p:cNvPicPr>
          <p:nvPr>
            <p:ph idx="1"/>
          </p:nvPr>
        </p:nvPicPr>
        <p:blipFill>
          <a:blip r:embed="rId2"/>
          <a:stretch>
            <a:fillRect/>
          </a:stretch>
        </p:blipFill>
        <p:spPr>
          <a:xfrm>
            <a:off x="1096963" y="2006009"/>
            <a:ext cx="10058400" cy="3703233"/>
          </a:xfrm>
          <a:prstGeom prst="rect">
            <a:avLst/>
          </a:prstGeom>
        </p:spPr>
      </p:pic>
    </p:spTree>
    <p:extLst>
      <p:ext uri="{BB962C8B-B14F-4D97-AF65-F5344CB8AC3E}">
        <p14:creationId xmlns:p14="http://schemas.microsoft.com/office/powerpoint/2010/main" val="1701846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6669501-7B7D-42A2-A689-FEB019337EE9}"/>
              </a:ext>
            </a:extLst>
          </p:cNvPr>
          <p:cNvSpPr>
            <a:spLocks noGrp="1"/>
          </p:cNvSpPr>
          <p:nvPr>
            <p:ph type="title"/>
          </p:nvPr>
        </p:nvSpPr>
        <p:spPr/>
        <p:txBody>
          <a:bodyPr/>
          <a:lstStyle/>
          <a:p>
            <a:r>
              <a:rPr lang="tr-TR" dirty="0" err="1"/>
              <a:t>Pegasus</a:t>
            </a:r>
            <a:br>
              <a:rPr lang="tr-TR" dirty="0"/>
            </a:br>
            <a:r>
              <a:rPr lang="tr-TR" dirty="0"/>
              <a:t>Yönetim Organı</a:t>
            </a:r>
          </a:p>
        </p:txBody>
      </p:sp>
      <p:pic>
        <p:nvPicPr>
          <p:cNvPr id="4" name="İçerik Yer Tutucusu 3">
            <a:extLst>
              <a:ext uri="{FF2B5EF4-FFF2-40B4-BE49-F238E27FC236}">
                <a16:creationId xmlns:a16="http://schemas.microsoft.com/office/drawing/2014/main" id="{D5413AD6-D23A-43E0-9628-6534B72BC9D8}"/>
              </a:ext>
            </a:extLst>
          </p:cNvPr>
          <p:cNvPicPr>
            <a:picLocks noGrp="1" noChangeAspect="1"/>
          </p:cNvPicPr>
          <p:nvPr>
            <p:ph idx="1"/>
          </p:nvPr>
        </p:nvPicPr>
        <p:blipFill>
          <a:blip r:embed="rId2"/>
          <a:stretch>
            <a:fillRect/>
          </a:stretch>
        </p:blipFill>
        <p:spPr>
          <a:xfrm>
            <a:off x="1097280" y="1904705"/>
            <a:ext cx="8639175" cy="3962400"/>
          </a:xfrm>
          <a:prstGeom prst="rect">
            <a:avLst/>
          </a:prstGeom>
        </p:spPr>
      </p:pic>
    </p:spTree>
    <p:extLst>
      <p:ext uri="{BB962C8B-B14F-4D97-AF65-F5344CB8AC3E}">
        <p14:creationId xmlns:p14="http://schemas.microsoft.com/office/powerpoint/2010/main" val="2581915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E5677B9-65C0-4A9F-A42D-24A27F4E9E2C}"/>
              </a:ext>
            </a:extLst>
          </p:cNvPr>
          <p:cNvSpPr>
            <a:spLocks noGrp="1"/>
          </p:cNvSpPr>
          <p:nvPr>
            <p:ph type="title"/>
          </p:nvPr>
        </p:nvSpPr>
        <p:spPr/>
        <p:txBody>
          <a:bodyPr/>
          <a:lstStyle/>
          <a:p>
            <a:r>
              <a:rPr lang="tr-TR" dirty="0" err="1"/>
              <a:t>Pegasus</a:t>
            </a:r>
            <a:br>
              <a:rPr lang="tr-TR" dirty="0"/>
            </a:br>
            <a:r>
              <a:rPr lang="tr-TR" dirty="0"/>
              <a:t>Üst Düzey Yöneticiler</a:t>
            </a:r>
          </a:p>
        </p:txBody>
      </p:sp>
      <p:pic>
        <p:nvPicPr>
          <p:cNvPr id="5" name="İçerik Yer Tutucusu 4">
            <a:extLst>
              <a:ext uri="{FF2B5EF4-FFF2-40B4-BE49-F238E27FC236}">
                <a16:creationId xmlns:a16="http://schemas.microsoft.com/office/drawing/2014/main" id="{177EB8A3-BB66-48AF-BE2D-322D521AA4B5}"/>
              </a:ext>
            </a:extLst>
          </p:cNvPr>
          <p:cNvPicPr>
            <a:picLocks noGrp="1" noChangeAspect="1"/>
          </p:cNvPicPr>
          <p:nvPr>
            <p:ph idx="1"/>
          </p:nvPr>
        </p:nvPicPr>
        <p:blipFill>
          <a:blip r:embed="rId2"/>
          <a:stretch>
            <a:fillRect/>
          </a:stretch>
        </p:blipFill>
        <p:spPr>
          <a:xfrm>
            <a:off x="1097280" y="1857866"/>
            <a:ext cx="8934450" cy="3905250"/>
          </a:xfrm>
          <a:prstGeom prst="rect">
            <a:avLst/>
          </a:prstGeom>
        </p:spPr>
      </p:pic>
    </p:spTree>
    <p:extLst>
      <p:ext uri="{BB962C8B-B14F-4D97-AF65-F5344CB8AC3E}">
        <p14:creationId xmlns:p14="http://schemas.microsoft.com/office/powerpoint/2010/main" val="2429877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B6AC21E-0EDF-4484-9B34-EEDB3D4B9180}"/>
              </a:ext>
            </a:extLst>
          </p:cNvPr>
          <p:cNvSpPr>
            <a:spLocks noGrp="1"/>
          </p:cNvSpPr>
          <p:nvPr>
            <p:ph type="title"/>
          </p:nvPr>
        </p:nvSpPr>
        <p:spPr/>
        <p:txBody>
          <a:bodyPr/>
          <a:lstStyle/>
          <a:p>
            <a:r>
              <a:rPr lang="tr-TR" b="1" dirty="0"/>
              <a:t>Ali İsmail SABANCI </a:t>
            </a:r>
            <a:br>
              <a:rPr lang="tr-TR" b="1" dirty="0"/>
            </a:br>
            <a:r>
              <a:rPr lang="tr-TR" b="1" dirty="0"/>
              <a:t>yönetim kurulu başkanı</a:t>
            </a:r>
            <a:endParaRPr lang="tr-TR" dirty="0"/>
          </a:p>
        </p:txBody>
      </p:sp>
      <p:sp>
        <p:nvSpPr>
          <p:cNvPr id="3" name="İçerik Yer Tutucusu 2">
            <a:extLst>
              <a:ext uri="{FF2B5EF4-FFF2-40B4-BE49-F238E27FC236}">
                <a16:creationId xmlns:a16="http://schemas.microsoft.com/office/drawing/2014/main" id="{FCC9C1D4-A82E-43C3-9908-A3A2130CCE0B}"/>
              </a:ext>
            </a:extLst>
          </p:cNvPr>
          <p:cNvSpPr>
            <a:spLocks noGrp="1"/>
          </p:cNvSpPr>
          <p:nvPr>
            <p:ph idx="1"/>
          </p:nvPr>
        </p:nvSpPr>
        <p:spPr>
          <a:xfrm>
            <a:off x="1097280" y="1845733"/>
            <a:ext cx="10058400" cy="4649335"/>
          </a:xfrm>
        </p:spPr>
        <p:txBody>
          <a:bodyPr>
            <a:normAutofit lnSpcReduction="10000"/>
          </a:bodyPr>
          <a:lstStyle/>
          <a:p>
            <a:pPr marL="0" indent="0">
              <a:buNone/>
            </a:pPr>
            <a:r>
              <a:rPr lang="tr-TR" dirty="0"/>
              <a:t>Ocak 2005'ten beri Şirketimiz Yönetim Kurulu Başkanı olarak görev yapmaktadır. </a:t>
            </a:r>
          </a:p>
          <a:p>
            <a:pPr marL="0" indent="0">
              <a:buNone/>
            </a:pPr>
            <a:r>
              <a:rPr lang="tr-TR" dirty="0"/>
              <a:t>1991 ile 1997 yıları arasında Morgan </a:t>
            </a:r>
            <a:r>
              <a:rPr lang="tr-TR" dirty="0" err="1"/>
              <a:t>Stanley</a:t>
            </a:r>
            <a:r>
              <a:rPr lang="tr-TR" dirty="0"/>
              <a:t> &amp; </a:t>
            </a:r>
            <a:r>
              <a:rPr lang="tr-TR" dirty="0" err="1"/>
              <a:t>Co</a:t>
            </a:r>
            <a:r>
              <a:rPr lang="tr-TR" dirty="0"/>
              <a:t>. </a:t>
            </a:r>
            <a:r>
              <a:rPr lang="tr-TR" dirty="0" err="1"/>
              <a:t>Incorporated</a:t>
            </a:r>
            <a:r>
              <a:rPr lang="tr-TR" dirty="0"/>
              <a:t> ve Akbank </a:t>
            </a:r>
            <a:r>
              <a:rPr lang="tr-TR" dirty="0" err="1"/>
              <a:t>T.A.Ş.'de</a:t>
            </a:r>
            <a:r>
              <a:rPr lang="tr-TR" dirty="0"/>
              <a:t> çeşitli görevlerde bulunmuştur. </a:t>
            </a:r>
          </a:p>
          <a:p>
            <a:pPr marL="0" indent="0">
              <a:buNone/>
            </a:pPr>
            <a:r>
              <a:rPr lang="tr-TR" dirty="0"/>
              <a:t>Kendisi aynı zamanda 1997 ile 2001 yılları arasında Hacı Ömer Sabancı Holding </a:t>
            </a:r>
            <a:r>
              <a:rPr lang="tr-TR" dirty="0" err="1"/>
              <a:t>A.Ş.'de</a:t>
            </a:r>
            <a:r>
              <a:rPr lang="tr-TR" dirty="0"/>
              <a:t> Projelerden Sorumlu Yönetici 2001 ile 2004 yılları arasında ise aynı şirkette Strateji ve İş Geliştirmeden Sorumlu İcracı Genel Müdür Yardımcısı olarak görev yapmıştır. </a:t>
            </a:r>
          </a:p>
          <a:p>
            <a:pPr marL="0" indent="0">
              <a:buNone/>
            </a:pPr>
            <a:r>
              <a:rPr lang="tr-TR" dirty="0"/>
              <a:t>2004 yılından bu yana Esas Holding </a:t>
            </a:r>
            <a:r>
              <a:rPr lang="tr-TR" dirty="0" err="1"/>
              <a:t>A.Ş.'de</a:t>
            </a:r>
            <a:r>
              <a:rPr lang="tr-TR" dirty="0"/>
              <a:t> Yönetim Kurulu Üyesi olarak görev yapmaktadır. </a:t>
            </a:r>
          </a:p>
          <a:p>
            <a:pPr marL="0" indent="0">
              <a:buNone/>
            </a:pPr>
            <a:r>
              <a:rPr lang="tr-TR" dirty="0"/>
              <a:t>2004 yılından bu yana Şirketimiz ve diğer Esas Holding A.Ş. grup şirketlerinin yönetim kurullarında da çeşitli görevler üstlenmiştir. </a:t>
            </a:r>
          </a:p>
          <a:p>
            <a:pPr marL="0" indent="0">
              <a:buNone/>
            </a:pPr>
            <a:r>
              <a:rPr lang="tr-TR" dirty="0" err="1"/>
              <a:t>Tufts</a:t>
            </a:r>
            <a:r>
              <a:rPr lang="tr-TR" dirty="0"/>
              <a:t> Üniversitesi'nden Ekonomi ve Politika dalında Yüksek Lisans Derecesi ve Columbia Üniversitesi, İşletme Fakültesi'nden Uluslararası Finans dalında Lisans Derecesi almıştır. </a:t>
            </a:r>
          </a:p>
          <a:p>
            <a:pPr marL="0" indent="0">
              <a:buNone/>
            </a:pPr>
            <a:r>
              <a:rPr lang="tr-TR" dirty="0"/>
              <a:t>TOBB bünyesinde Genç Girişimciler Kurulu Başkanı ve aynı zamanda İSO ve Türk Amerikan İş Adamları Derneği – Amerikan Ticaret Odası </a:t>
            </a:r>
            <a:r>
              <a:rPr lang="tr-TR" dirty="0" err="1"/>
              <a:t>Turkiye</a:t>
            </a:r>
            <a:r>
              <a:rPr lang="tr-TR" dirty="0"/>
              <a:t> (TABA – </a:t>
            </a:r>
            <a:r>
              <a:rPr lang="tr-TR" dirty="0" err="1"/>
              <a:t>AmCham</a:t>
            </a:r>
            <a:r>
              <a:rPr lang="tr-TR" dirty="0"/>
              <a:t>) üyesidir. </a:t>
            </a:r>
          </a:p>
        </p:txBody>
      </p:sp>
    </p:spTree>
    <p:extLst>
      <p:ext uri="{BB962C8B-B14F-4D97-AF65-F5344CB8AC3E}">
        <p14:creationId xmlns:p14="http://schemas.microsoft.com/office/powerpoint/2010/main" val="38676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F7D2E02-0416-45EC-B436-B4D07419B184}"/>
              </a:ext>
            </a:extLst>
          </p:cNvPr>
          <p:cNvSpPr>
            <a:spLocks noGrp="1"/>
          </p:cNvSpPr>
          <p:nvPr>
            <p:ph type="title"/>
          </p:nvPr>
        </p:nvSpPr>
        <p:spPr/>
        <p:txBody>
          <a:bodyPr/>
          <a:lstStyle/>
          <a:p>
            <a:r>
              <a:rPr lang="tr-TR" b="1" dirty="0"/>
              <a:t>Ali İsmail SABANCI </a:t>
            </a:r>
            <a:br>
              <a:rPr lang="tr-TR" b="1" dirty="0"/>
            </a:br>
            <a:r>
              <a:rPr lang="tr-TR" b="1" dirty="0"/>
              <a:t>yönetim kurulu başkanı</a:t>
            </a:r>
            <a:endParaRPr lang="tr-TR" dirty="0"/>
          </a:p>
        </p:txBody>
      </p:sp>
      <p:sp>
        <p:nvSpPr>
          <p:cNvPr id="3" name="İçerik Yer Tutucusu 2">
            <a:extLst>
              <a:ext uri="{FF2B5EF4-FFF2-40B4-BE49-F238E27FC236}">
                <a16:creationId xmlns:a16="http://schemas.microsoft.com/office/drawing/2014/main" id="{BD1D4A88-FC0F-4F2E-B0AB-AFAED7010F4C}"/>
              </a:ext>
            </a:extLst>
          </p:cNvPr>
          <p:cNvSpPr>
            <a:spLocks noGrp="1"/>
          </p:cNvSpPr>
          <p:nvPr>
            <p:ph idx="1"/>
          </p:nvPr>
        </p:nvSpPr>
        <p:spPr/>
        <p:txBody>
          <a:bodyPr>
            <a:normAutofit fontScale="70000" lnSpcReduction="20000"/>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p>
          <a:p>
            <a:r>
              <a:rPr lang="tr-TR" b="1" dirty="0">
                <a:solidFill>
                  <a:srgbClr val="000000"/>
                </a:solidFill>
                <a:latin typeface="Calibri" panose="020F0502020204030204" pitchFamily="34" charset="0"/>
              </a:rPr>
              <a:t>1. </a:t>
            </a:r>
            <a:r>
              <a:rPr lang="tr-TR" dirty="0">
                <a:solidFill>
                  <a:srgbClr val="000000"/>
                </a:solidFill>
                <a:latin typeface="Calibri" panose="020F0502020204030204" pitchFamily="34" charset="0"/>
              </a:rPr>
              <a:t>Esas Holding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a:solidFill>
                  <a:srgbClr val="000000"/>
                </a:solidFill>
                <a:latin typeface="Calibri" panose="020F0502020204030204" pitchFamily="34" charset="0"/>
              </a:rPr>
              <a:t>Esas </a:t>
            </a:r>
            <a:r>
              <a:rPr lang="tr-TR" dirty="0" err="1">
                <a:solidFill>
                  <a:srgbClr val="000000"/>
                </a:solidFill>
                <a:latin typeface="Calibri" panose="020F0502020204030204" pitchFamily="34" charset="0"/>
              </a:rPr>
              <a:t>Burda</a:t>
            </a:r>
            <a:r>
              <a:rPr lang="tr-TR" dirty="0">
                <a:solidFill>
                  <a:srgbClr val="000000"/>
                </a:solidFill>
                <a:latin typeface="Calibri" panose="020F0502020204030204" pitchFamily="34" charset="0"/>
              </a:rPr>
              <a:t> Turizm ve İnşaat San. Tic.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3. </a:t>
            </a:r>
            <a:r>
              <a:rPr lang="tr-TR" dirty="0">
                <a:solidFill>
                  <a:srgbClr val="000000"/>
                </a:solidFill>
                <a:latin typeface="Calibri" panose="020F0502020204030204" pitchFamily="34" charset="0"/>
              </a:rPr>
              <a:t>Ayakkabı Dünyası </a:t>
            </a:r>
            <a:r>
              <a:rPr lang="tr-TR" dirty="0" err="1">
                <a:solidFill>
                  <a:srgbClr val="000000"/>
                </a:solidFill>
                <a:latin typeface="Calibri" panose="020F0502020204030204" pitchFamily="34" charset="0"/>
              </a:rPr>
              <a:t>Kun</a:t>
            </a:r>
            <a:r>
              <a:rPr lang="tr-TR" dirty="0">
                <a:solidFill>
                  <a:srgbClr val="000000"/>
                </a:solidFill>
                <a:latin typeface="Calibri" panose="020F0502020204030204" pitchFamily="34" charset="0"/>
              </a:rPr>
              <a:t>. San. ve Tic. A.Ş. (Grup Şirketi)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4. </a:t>
            </a:r>
            <a:r>
              <a:rPr lang="tr-TR" dirty="0" err="1">
                <a:solidFill>
                  <a:srgbClr val="000000"/>
                </a:solidFill>
                <a:latin typeface="Calibri" panose="020F0502020204030204" pitchFamily="34" charset="0"/>
              </a:rPr>
              <a:t>Air</a:t>
            </a:r>
            <a:r>
              <a:rPr lang="tr-TR" dirty="0">
                <a:solidFill>
                  <a:srgbClr val="000000"/>
                </a:solidFill>
                <a:latin typeface="Calibri" panose="020F0502020204030204" pitchFamily="34" charset="0"/>
              </a:rPr>
              <a:t> Berlin </a:t>
            </a:r>
            <a:r>
              <a:rPr lang="tr-TR" dirty="0" err="1">
                <a:solidFill>
                  <a:srgbClr val="000000"/>
                </a:solidFill>
                <a:latin typeface="Calibri" panose="020F0502020204030204" pitchFamily="34" charset="0"/>
              </a:rPr>
              <a:t>plc</a:t>
            </a:r>
            <a:r>
              <a:rPr lang="tr-TR" dirty="0">
                <a:solidFill>
                  <a:srgbClr val="000000"/>
                </a:solidFill>
                <a:latin typeface="Calibri" panose="020F0502020204030204" pitchFamily="34" charset="0"/>
              </a:rPr>
              <a:t>, Birleşik Krallık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5. </a:t>
            </a:r>
            <a:r>
              <a:rPr lang="tr-TR" dirty="0" err="1">
                <a:solidFill>
                  <a:srgbClr val="000000"/>
                </a:solidFill>
                <a:latin typeface="Calibri" panose="020F0502020204030204" pitchFamily="34" charset="0"/>
              </a:rPr>
              <a:t>Multimarka</a:t>
            </a:r>
            <a:r>
              <a:rPr lang="tr-TR" dirty="0">
                <a:solidFill>
                  <a:srgbClr val="000000"/>
                </a:solidFill>
                <a:latin typeface="Calibri" panose="020F0502020204030204" pitchFamily="34" charset="0"/>
              </a:rPr>
              <a:t> Ayakkabıcılık San. ve Tic. A.Ş. (Grup Şirketi)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6. </a:t>
            </a:r>
            <a:r>
              <a:rPr lang="tr-TR" dirty="0">
                <a:solidFill>
                  <a:srgbClr val="000000"/>
                </a:solidFill>
                <a:latin typeface="Calibri" panose="020F0502020204030204" pitchFamily="34" charset="0"/>
              </a:rPr>
              <a:t>Saray Bahçe Alışveriş Merkezi Ticaret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7. </a:t>
            </a:r>
            <a:r>
              <a:rPr lang="tr-TR" dirty="0">
                <a:solidFill>
                  <a:srgbClr val="000000"/>
                </a:solidFill>
                <a:latin typeface="Calibri" panose="020F0502020204030204" pitchFamily="34" charset="0"/>
              </a:rPr>
              <a:t>Kauçuk Yiyecek İçecek Hizmetleri Tic.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8. </a:t>
            </a:r>
            <a:r>
              <a:rPr lang="tr-TR" dirty="0">
                <a:solidFill>
                  <a:srgbClr val="000000"/>
                </a:solidFill>
                <a:latin typeface="Calibri" panose="020F0502020204030204" pitchFamily="34" charset="0"/>
              </a:rPr>
              <a:t>Mars Sportif Tesisler İşletmeciliği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9. </a:t>
            </a:r>
            <a:r>
              <a:rPr lang="tr-TR" dirty="0">
                <a:solidFill>
                  <a:srgbClr val="000000"/>
                </a:solidFill>
                <a:latin typeface="Calibri" panose="020F0502020204030204" pitchFamily="34" charset="0"/>
              </a:rPr>
              <a:t>Mars Spor Kulübü ve Tesisler İş.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10. </a:t>
            </a:r>
            <a:r>
              <a:rPr lang="tr-TR" dirty="0">
                <a:solidFill>
                  <a:srgbClr val="000000"/>
                </a:solidFill>
                <a:latin typeface="Calibri" panose="020F0502020204030204" pitchFamily="34" charset="0"/>
              </a:rPr>
              <a:t>Beyoğlu Gazozu İçecek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11. </a:t>
            </a:r>
            <a:r>
              <a:rPr lang="tr-TR" dirty="0">
                <a:solidFill>
                  <a:srgbClr val="000000"/>
                </a:solidFill>
                <a:latin typeface="Calibri" panose="020F0502020204030204" pitchFamily="34" charset="0"/>
              </a:rPr>
              <a:t>VCSA Teknolojik Yatırımlar ve Danışmanlık </a:t>
            </a:r>
            <a:r>
              <a:rPr lang="tr-TR" dirty="0" err="1">
                <a:solidFill>
                  <a:srgbClr val="000000"/>
                </a:solidFill>
                <a:latin typeface="Calibri" panose="020F0502020204030204" pitchFamily="34" charset="0"/>
              </a:rPr>
              <a:t>Hiz</a:t>
            </a:r>
            <a:r>
              <a:rPr lang="tr-TR" dirty="0">
                <a:solidFill>
                  <a:srgbClr val="000000"/>
                </a:solidFill>
                <a:latin typeface="Calibri" panose="020F0502020204030204" pitchFamily="34" charset="0"/>
              </a:rPr>
              <a:t>. A.Ş. 			Yönetim Kurulu Başkanı 	</a:t>
            </a:r>
          </a:p>
          <a:p>
            <a:endParaRPr lang="tr-TR" dirty="0"/>
          </a:p>
        </p:txBody>
      </p:sp>
    </p:spTree>
    <p:extLst>
      <p:ext uri="{BB962C8B-B14F-4D97-AF65-F5344CB8AC3E}">
        <p14:creationId xmlns:p14="http://schemas.microsoft.com/office/powerpoint/2010/main" val="5928224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AD40733-6F86-4578-A193-5527D54683A0}"/>
              </a:ext>
            </a:extLst>
          </p:cNvPr>
          <p:cNvSpPr>
            <a:spLocks noGrp="1"/>
          </p:cNvSpPr>
          <p:nvPr>
            <p:ph type="title"/>
          </p:nvPr>
        </p:nvSpPr>
        <p:spPr/>
        <p:txBody>
          <a:bodyPr/>
          <a:lstStyle/>
          <a:p>
            <a:r>
              <a:rPr lang="tr-TR" b="1" dirty="0"/>
              <a:t>Hüseyin Çağatay ÖZDOĞRU </a:t>
            </a:r>
            <a:br>
              <a:rPr lang="tr-TR" b="1" dirty="0"/>
            </a:br>
            <a:r>
              <a:rPr lang="tr-TR" b="1" dirty="0"/>
              <a:t>Yönetim Kurulu Başkan Vekili </a:t>
            </a:r>
            <a:endParaRPr lang="tr-TR" dirty="0"/>
          </a:p>
        </p:txBody>
      </p:sp>
      <p:sp>
        <p:nvSpPr>
          <p:cNvPr id="3" name="İçerik Yer Tutucusu 2">
            <a:extLst>
              <a:ext uri="{FF2B5EF4-FFF2-40B4-BE49-F238E27FC236}">
                <a16:creationId xmlns:a16="http://schemas.microsoft.com/office/drawing/2014/main" id="{33A00EA9-0434-41AB-ABFA-37DBE127CA82}"/>
              </a:ext>
            </a:extLst>
          </p:cNvPr>
          <p:cNvSpPr>
            <a:spLocks noGrp="1"/>
          </p:cNvSpPr>
          <p:nvPr>
            <p:ph idx="1"/>
          </p:nvPr>
        </p:nvSpPr>
        <p:spPr>
          <a:xfrm>
            <a:off x="1097280" y="1845734"/>
            <a:ext cx="10058400" cy="4507932"/>
          </a:xfrm>
        </p:spPr>
        <p:txBody>
          <a:bodyPr>
            <a:normAutofit fontScale="92500" lnSpcReduction="10000"/>
          </a:bodyPr>
          <a:lstStyle/>
          <a:p>
            <a:r>
              <a:rPr lang="tr-TR" dirty="0"/>
              <a:t>Şubat 2007'den beri Şirketimiz Yönetim Kurulu Üyesi olarak görev yapmakta olup Mart 2010'dan bu yana Yönetim Kurulu Başkan Vekilliği görevini üstlenmektedir. </a:t>
            </a:r>
          </a:p>
          <a:p>
            <a:r>
              <a:rPr lang="tr-TR" dirty="0"/>
              <a:t>1991 ile 2002 yılları arasında, Türkiye ve Amerika Birleşik Devletleri'nde Koç </a:t>
            </a:r>
            <a:r>
              <a:rPr lang="tr-TR" dirty="0" err="1"/>
              <a:t>Unisys</a:t>
            </a:r>
            <a:r>
              <a:rPr lang="tr-TR" dirty="0"/>
              <a:t>, IBM Türk ve Global </a:t>
            </a:r>
            <a:r>
              <a:rPr lang="tr-TR" dirty="0" err="1"/>
              <a:t>One</a:t>
            </a:r>
            <a:r>
              <a:rPr lang="tr-TR" dirty="0"/>
              <a:t> Corporation kuruluşları da dâhil olmak üzere bilgi teknolojileri sektöründe faaliyet gösteren birçok şirkette görev yapmış ve bu kuruluşlarda çeşitli mühendislik ve satış pozisyonlarında bulunmuştur. </a:t>
            </a:r>
          </a:p>
          <a:p>
            <a:r>
              <a:rPr lang="tr-TR" dirty="0"/>
              <a:t>2002 ile 2005 yılları arasında Hacı Ömer Sabancı Holding </a:t>
            </a:r>
            <a:r>
              <a:rPr lang="tr-TR" dirty="0" err="1"/>
              <a:t>A.Ş.'de</a:t>
            </a:r>
            <a:r>
              <a:rPr lang="tr-TR" dirty="0"/>
              <a:t> Bilgi Teknolojileri ve Telekomünikasyon Endüstrileri Yöneticisi olarak görev yaptığı süre içinde </a:t>
            </a:r>
            <a:r>
              <a:rPr lang="tr-TR" dirty="0" err="1"/>
              <a:t>Turk.Net</a:t>
            </a:r>
            <a:r>
              <a:rPr lang="tr-TR" dirty="0"/>
              <a:t>, </a:t>
            </a:r>
            <a:r>
              <a:rPr lang="tr-TR" dirty="0" err="1"/>
              <a:t>Akinternet</a:t>
            </a:r>
            <a:r>
              <a:rPr lang="tr-TR" dirty="0"/>
              <a:t>, </a:t>
            </a:r>
            <a:r>
              <a:rPr lang="tr-TR" dirty="0" err="1"/>
              <a:t>IBimSA</a:t>
            </a:r>
            <a:r>
              <a:rPr lang="tr-TR" dirty="0"/>
              <a:t> ve Sabancı Telekom gibi grup şirketlerinde Genel Müdür, Genel Müdür Yardımcısı ve Yönetim Kurulu İcracı Üyesi gibi görevlerde bulunmuştur. </a:t>
            </a:r>
          </a:p>
          <a:p>
            <a:r>
              <a:rPr lang="tr-TR" dirty="0"/>
              <a:t>Haziran 2005'te İcra Komitesi Üyesi olarak Esas Holding </a:t>
            </a:r>
            <a:r>
              <a:rPr lang="tr-TR" dirty="0" err="1"/>
              <a:t>A.Ş.'ye</a:t>
            </a:r>
            <a:r>
              <a:rPr lang="tr-TR" dirty="0"/>
              <a:t> geçmiştir. </a:t>
            </a:r>
          </a:p>
          <a:p>
            <a:r>
              <a:rPr lang="tr-TR" dirty="0"/>
              <a:t>Hâlihazırda Esas Holding A.Ş. Genel Müdürü ve çeşitli Esas Holding A.Ş. grup şirketlerinde Yönetim Kurulu Üyesi olarak görev yapmaktadır. </a:t>
            </a:r>
          </a:p>
          <a:p>
            <a:r>
              <a:rPr lang="tr-TR" dirty="0"/>
              <a:t>George Washington Üniversitesi'nden Telekomünikasyon dalında Yüksek Lisans Derecesi ve İstanbul Teknik Üniversitesi'nden Elektronik ve Telekomünikasyon dalında lisans derecesi almıştır.</a:t>
            </a:r>
          </a:p>
        </p:txBody>
      </p:sp>
    </p:spTree>
    <p:extLst>
      <p:ext uri="{BB962C8B-B14F-4D97-AF65-F5344CB8AC3E}">
        <p14:creationId xmlns:p14="http://schemas.microsoft.com/office/powerpoint/2010/main" val="1169375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326021D-72A0-4CC6-812F-01DCEE0EFB07}"/>
              </a:ext>
            </a:extLst>
          </p:cNvPr>
          <p:cNvSpPr>
            <a:spLocks noGrp="1"/>
          </p:cNvSpPr>
          <p:nvPr>
            <p:ph type="title"/>
          </p:nvPr>
        </p:nvSpPr>
        <p:spPr/>
        <p:txBody>
          <a:bodyPr/>
          <a:lstStyle/>
          <a:p>
            <a:r>
              <a:rPr lang="tr-TR" b="1" dirty="0"/>
              <a:t>Hüseyin Çağatay ÖZDOĞRU </a:t>
            </a:r>
            <a:br>
              <a:rPr lang="tr-TR" b="1" dirty="0"/>
            </a:br>
            <a:r>
              <a:rPr lang="tr-TR" b="1" dirty="0"/>
              <a:t>Yönetim Kurulu Başkan Vekili </a:t>
            </a:r>
            <a:r>
              <a:rPr lang="tr-TR" dirty="0"/>
              <a:t>	</a:t>
            </a:r>
          </a:p>
        </p:txBody>
      </p:sp>
      <p:sp>
        <p:nvSpPr>
          <p:cNvPr id="3" name="İçerik Yer Tutucusu 2">
            <a:extLst>
              <a:ext uri="{FF2B5EF4-FFF2-40B4-BE49-F238E27FC236}">
                <a16:creationId xmlns:a16="http://schemas.microsoft.com/office/drawing/2014/main" id="{D6058C22-7F10-480A-AC39-6571314E87BF}"/>
              </a:ext>
            </a:extLst>
          </p:cNvPr>
          <p:cNvSpPr>
            <a:spLocks noGrp="1"/>
          </p:cNvSpPr>
          <p:nvPr>
            <p:ph idx="1"/>
          </p:nvPr>
        </p:nvSpPr>
        <p:spPr>
          <a:xfrm>
            <a:off x="1097279" y="1845733"/>
            <a:ext cx="10148897" cy="4357103"/>
          </a:xfrm>
        </p:spPr>
        <p:txBody>
          <a:bodyPr>
            <a:normAutofit fontScale="85000" lnSpcReduction="20000"/>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a:solidFill>
                  <a:srgbClr val="000000"/>
                </a:solidFill>
                <a:latin typeface="Calibri" panose="020F0502020204030204" pitchFamily="34" charset="0"/>
              </a:rPr>
              <a:t>Esas Holding A.Ş. (Grup Şirketi) 			Yönetim Kurulu Üyesi &amp; Genel Müdür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a:solidFill>
                  <a:srgbClr val="000000"/>
                </a:solidFill>
                <a:latin typeface="Calibri" panose="020F0502020204030204" pitchFamily="34" charset="0"/>
              </a:rPr>
              <a:t>Mars Sportif Tesisler İşletmeciliği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3. </a:t>
            </a:r>
            <a:r>
              <a:rPr lang="tr-TR" dirty="0">
                <a:solidFill>
                  <a:srgbClr val="000000"/>
                </a:solidFill>
                <a:latin typeface="Calibri" panose="020F0502020204030204" pitchFamily="34" charset="0"/>
              </a:rPr>
              <a:t>Mars Spor Kulübü ve Tesisleri İş.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4. </a:t>
            </a:r>
            <a:r>
              <a:rPr lang="tr-TR" dirty="0">
                <a:solidFill>
                  <a:srgbClr val="000000"/>
                </a:solidFill>
                <a:latin typeface="Calibri" panose="020F0502020204030204" pitchFamily="34" charset="0"/>
              </a:rPr>
              <a:t>Ayakkabı Dünyası </a:t>
            </a:r>
            <a:r>
              <a:rPr lang="tr-TR" dirty="0" err="1">
                <a:solidFill>
                  <a:srgbClr val="000000"/>
                </a:solidFill>
                <a:latin typeface="Calibri" panose="020F0502020204030204" pitchFamily="34" charset="0"/>
              </a:rPr>
              <a:t>Kun</a:t>
            </a:r>
            <a:r>
              <a:rPr lang="tr-TR" dirty="0">
                <a:solidFill>
                  <a:srgbClr val="000000"/>
                </a:solidFill>
                <a:latin typeface="Calibri" panose="020F0502020204030204" pitchFamily="34" charset="0"/>
              </a:rPr>
              <a:t>. San. ve Tic.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5. </a:t>
            </a:r>
            <a:r>
              <a:rPr lang="tr-TR" dirty="0">
                <a:solidFill>
                  <a:srgbClr val="000000"/>
                </a:solidFill>
                <a:latin typeface="Calibri" panose="020F0502020204030204" pitchFamily="34" charset="0"/>
              </a:rPr>
              <a:t>Esas Hava Taşımacılık Tur. ve Tic. A.Ş. (Grup Şirketi)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6. </a:t>
            </a:r>
            <a:r>
              <a:rPr lang="tr-TR" dirty="0">
                <a:solidFill>
                  <a:srgbClr val="000000"/>
                </a:solidFill>
                <a:latin typeface="Calibri" panose="020F0502020204030204" pitchFamily="34" charset="0"/>
              </a:rPr>
              <a:t>Kiraz 1 Gayrimenkul ve Yat. Dan.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7. </a:t>
            </a:r>
            <a:r>
              <a:rPr lang="tr-TR" dirty="0">
                <a:solidFill>
                  <a:srgbClr val="000000"/>
                </a:solidFill>
                <a:latin typeface="Calibri" panose="020F0502020204030204" pitchFamily="34" charset="0"/>
              </a:rPr>
              <a:t>Kauçuk Yiyecek İçecek </a:t>
            </a:r>
            <a:r>
              <a:rPr lang="tr-TR" dirty="0" err="1">
                <a:solidFill>
                  <a:srgbClr val="000000"/>
                </a:solidFill>
                <a:latin typeface="Calibri" panose="020F0502020204030204" pitchFamily="34" charset="0"/>
              </a:rPr>
              <a:t>Hizm</a:t>
            </a:r>
            <a:r>
              <a:rPr lang="tr-TR" dirty="0">
                <a:solidFill>
                  <a:srgbClr val="000000"/>
                </a:solidFill>
                <a:latin typeface="Calibri" panose="020F0502020204030204" pitchFamily="34" charset="0"/>
              </a:rPr>
              <a:t>. Tic.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8. </a:t>
            </a:r>
            <a:r>
              <a:rPr lang="tr-TR" dirty="0" err="1">
                <a:solidFill>
                  <a:srgbClr val="000000"/>
                </a:solidFill>
                <a:latin typeface="Calibri" panose="020F0502020204030204" pitchFamily="34" charset="0"/>
              </a:rPr>
              <a:t>Denkar</a:t>
            </a:r>
            <a:r>
              <a:rPr lang="tr-TR" dirty="0">
                <a:solidFill>
                  <a:srgbClr val="000000"/>
                </a:solidFill>
                <a:latin typeface="Calibri" panose="020F0502020204030204" pitchFamily="34" charset="0"/>
              </a:rPr>
              <a:t> Denizcilik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9. </a:t>
            </a:r>
            <a:r>
              <a:rPr lang="tr-TR" dirty="0" err="1">
                <a:solidFill>
                  <a:srgbClr val="000000"/>
                </a:solidFill>
                <a:latin typeface="Calibri" panose="020F0502020204030204" pitchFamily="34" charset="0"/>
              </a:rPr>
              <a:t>Multimarka</a:t>
            </a:r>
            <a:r>
              <a:rPr lang="tr-TR" dirty="0">
                <a:solidFill>
                  <a:srgbClr val="000000"/>
                </a:solidFill>
                <a:latin typeface="Calibri" panose="020F0502020204030204" pitchFamily="34" charset="0"/>
              </a:rPr>
              <a:t> Ayakkabıcılık San. ve Tic. A.Ş. (Grup Şirketi) 	Yön. Kur. Başkan Vekili 	</a:t>
            </a:r>
            <a:endParaRPr lang="tr-TR" dirty="0">
              <a:latin typeface="Calibri" panose="020F0502020204030204" pitchFamily="34" charset="0"/>
            </a:endParaRPr>
          </a:p>
          <a:p>
            <a:r>
              <a:rPr lang="tr-TR" b="1" dirty="0">
                <a:solidFill>
                  <a:srgbClr val="000000"/>
                </a:solidFill>
                <a:latin typeface="Calibri" panose="020F0502020204030204" pitchFamily="34" charset="0"/>
              </a:rPr>
              <a:t>10. </a:t>
            </a:r>
            <a:r>
              <a:rPr lang="tr-TR" dirty="0" err="1">
                <a:solidFill>
                  <a:srgbClr val="000000"/>
                </a:solidFill>
                <a:latin typeface="Calibri" panose="020F0502020204030204" pitchFamily="34" charset="0"/>
              </a:rPr>
              <a:t>Korozo</a:t>
            </a:r>
            <a:r>
              <a:rPr lang="tr-TR" dirty="0">
                <a:solidFill>
                  <a:srgbClr val="000000"/>
                </a:solidFill>
                <a:latin typeface="Calibri" panose="020F0502020204030204" pitchFamily="34" charset="0"/>
              </a:rPr>
              <a:t> Ambalaj San. Tic. A.Ş. (Grup Şirketi)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11. </a:t>
            </a:r>
            <a:r>
              <a:rPr lang="tr-TR" dirty="0">
                <a:solidFill>
                  <a:srgbClr val="000000"/>
                </a:solidFill>
                <a:latin typeface="Calibri" panose="020F0502020204030204" pitchFamily="34" charset="0"/>
              </a:rPr>
              <a:t>Sigortam Net İTÜ Basket 				Yönetim Kurulu Başkanı</a:t>
            </a:r>
          </a:p>
        </p:txBody>
      </p:sp>
    </p:spTree>
    <p:extLst>
      <p:ext uri="{BB962C8B-B14F-4D97-AF65-F5344CB8AC3E}">
        <p14:creationId xmlns:p14="http://schemas.microsoft.com/office/powerpoint/2010/main" val="1907658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C845FBD-6B6B-4814-AE82-7FE0203BD93F}"/>
              </a:ext>
            </a:extLst>
          </p:cNvPr>
          <p:cNvSpPr>
            <a:spLocks noGrp="1"/>
          </p:cNvSpPr>
          <p:nvPr>
            <p:ph type="title"/>
          </p:nvPr>
        </p:nvSpPr>
        <p:spPr/>
        <p:txBody>
          <a:bodyPr/>
          <a:lstStyle/>
          <a:p>
            <a:r>
              <a:rPr lang="tr-TR" dirty="0"/>
              <a:t>Dünden Bugüne </a:t>
            </a:r>
            <a:r>
              <a:rPr lang="tr-TR" dirty="0" err="1"/>
              <a:t>Pegasus</a:t>
            </a:r>
            <a:endParaRPr lang="tr-TR" dirty="0"/>
          </a:p>
        </p:txBody>
      </p:sp>
      <p:sp>
        <p:nvSpPr>
          <p:cNvPr id="3" name="İçerik Yer Tutucusu 2">
            <a:extLst>
              <a:ext uri="{FF2B5EF4-FFF2-40B4-BE49-F238E27FC236}">
                <a16:creationId xmlns:a16="http://schemas.microsoft.com/office/drawing/2014/main" id="{1655E6E2-8C04-4549-A5CA-47318634F103}"/>
              </a:ext>
            </a:extLst>
          </p:cNvPr>
          <p:cNvSpPr>
            <a:spLocks noGrp="1"/>
          </p:cNvSpPr>
          <p:nvPr>
            <p:ph idx="1"/>
          </p:nvPr>
        </p:nvSpPr>
        <p:spPr/>
        <p:txBody>
          <a:bodyPr>
            <a:normAutofit/>
          </a:bodyPr>
          <a:lstStyle/>
          <a:p>
            <a:pPr>
              <a:buFont typeface="Wingdings" panose="05000000000000000000" pitchFamily="2" charset="2"/>
              <a:buChar char="q"/>
            </a:pPr>
            <a:r>
              <a:rPr lang="tr-TR" sz="3200" dirty="0"/>
              <a:t>1990 yılında </a:t>
            </a:r>
            <a:r>
              <a:rPr lang="tr-TR" sz="3200" b="1" dirty="0" err="1"/>
              <a:t>Aer</a:t>
            </a:r>
            <a:r>
              <a:rPr lang="tr-TR" sz="3200" b="1" dirty="0"/>
              <a:t> </a:t>
            </a:r>
            <a:r>
              <a:rPr lang="tr-TR" sz="3200" b="1" dirty="0" err="1"/>
              <a:t>Lingus</a:t>
            </a:r>
            <a:r>
              <a:rPr lang="tr-TR" sz="3200" b="1" dirty="0"/>
              <a:t>, </a:t>
            </a:r>
            <a:r>
              <a:rPr lang="tr-TR" sz="3200" b="1" dirty="0" err="1"/>
              <a:t>Silkar</a:t>
            </a:r>
            <a:r>
              <a:rPr lang="tr-TR" sz="3200" b="1" dirty="0"/>
              <a:t> Yatırım </a:t>
            </a:r>
            <a:r>
              <a:rPr lang="tr-TR" sz="3200" dirty="0"/>
              <a:t>ve </a:t>
            </a:r>
            <a:r>
              <a:rPr lang="tr-TR" sz="3200" b="1" dirty="0"/>
              <a:t>Net Holding</a:t>
            </a:r>
            <a:r>
              <a:rPr lang="tr-TR" sz="3200" dirty="0"/>
              <a:t>'in ortak girişimiyle İstanbul'da kuruldu. </a:t>
            </a:r>
          </a:p>
          <a:p>
            <a:pPr>
              <a:buFont typeface="Wingdings" panose="05000000000000000000" pitchFamily="2" charset="2"/>
              <a:buChar char="q"/>
            </a:pPr>
            <a:r>
              <a:rPr lang="tr-TR" sz="3200" dirty="0"/>
              <a:t>2005 yılında </a:t>
            </a:r>
            <a:r>
              <a:rPr lang="tr-TR" sz="3200" b="1" dirty="0"/>
              <a:t>ESAS Holding </a:t>
            </a:r>
            <a:r>
              <a:rPr lang="tr-TR" sz="3200" dirty="0"/>
              <a:t>tarafından satın alındı.</a:t>
            </a:r>
          </a:p>
          <a:p>
            <a:pPr>
              <a:buFont typeface="Wingdings" panose="05000000000000000000" pitchFamily="2" charset="2"/>
              <a:buChar char="q"/>
            </a:pPr>
            <a:r>
              <a:rPr lang="tr-TR" sz="3200" dirty="0"/>
              <a:t>Hayata geçirdiği ve Türkiye'de liderliğini sürdürdüğü "</a:t>
            </a:r>
            <a:r>
              <a:rPr lang="tr-TR" sz="3200" b="1" dirty="0" err="1"/>
              <a:t>low</a:t>
            </a:r>
            <a:r>
              <a:rPr lang="tr-TR" sz="3200" b="1" dirty="0"/>
              <a:t> </a:t>
            </a:r>
            <a:r>
              <a:rPr lang="tr-TR" sz="3200" b="1" dirty="0" err="1"/>
              <a:t>cost</a:t>
            </a:r>
            <a:r>
              <a:rPr lang="tr-TR" sz="3200" b="1" dirty="0"/>
              <a:t> modeli</a:t>
            </a:r>
            <a:r>
              <a:rPr lang="tr-TR" sz="3200" dirty="0"/>
              <a:t>" uygulamaktadır.</a:t>
            </a:r>
          </a:p>
          <a:p>
            <a:pPr>
              <a:buFont typeface="Wingdings" panose="05000000000000000000" pitchFamily="2" charset="2"/>
              <a:buChar char="q"/>
            </a:pPr>
            <a:r>
              <a:rPr lang="tr-TR" sz="3200" dirty="0"/>
              <a:t>Bugün 39 yurt içi 70 yurt dışı 42 ülke 109 noktaya çıkardı.</a:t>
            </a:r>
          </a:p>
        </p:txBody>
      </p:sp>
    </p:spTree>
    <p:extLst>
      <p:ext uri="{BB962C8B-B14F-4D97-AF65-F5344CB8AC3E}">
        <p14:creationId xmlns:p14="http://schemas.microsoft.com/office/powerpoint/2010/main" val="4080173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E93F123-004F-4876-87E4-8A7FA2A30FE3}"/>
              </a:ext>
            </a:extLst>
          </p:cNvPr>
          <p:cNvSpPr>
            <a:spLocks noGrp="1"/>
          </p:cNvSpPr>
          <p:nvPr>
            <p:ph type="title"/>
          </p:nvPr>
        </p:nvSpPr>
        <p:spPr/>
        <p:txBody>
          <a:bodyPr>
            <a:normAutofit fontScale="90000"/>
          </a:bodyPr>
          <a:lstStyle/>
          <a:p>
            <a:r>
              <a:rPr lang="tr-TR" b="1" dirty="0"/>
              <a:t>Sertaç HAYBAT </a:t>
            </a:r>
            <a:r>
              <a:rPr lang="tr-TR" dirty="0"/>
              <a:t>	</a:t>
            </a:r>
            <a:br>
              <a:rPr lang="tr-TR" dirty="0"/>
            </a:br>
            <a:r>
              <a:rPr lang="tr-TR" b="1" dirty="0"/>
              <a:t>İcrada Görev Almayan Yönetim Kurulu Üyesi</a:t>
            </a:r>
            <a:endParaRPr lang="tr-TR" dirty="0"/>
          </a:p>
        </p:txBody>
      </p:sp>
      <p:sp>
        <p:nvSpPr>
          <p:cNvPr id="3" name="İçerik Yer Tutucusu 2">
            <a:extLst>
              <a:ext uri="{FF2B5EF4-FFF2-40B4-BE49-F238E27FC236}">
                <a16:creationId xmlns:a16="http://schemas.microsoft.com/office/drawing/2014/main" id="{C580E2FB-C2C3-4789-89CA-5661E5139AA7}"/>
              </a:ext>
            </a:extLst>
          </p:cNvPr>
          <p:cNvSpPr>
            <a:spLocks noGrp="1"/>
          </p:cNvSpPr>
          <p:nvPr>
            <p:ph idx="1"/>
          </p:nvPr>
        </p:nvSpPr>
        <p:spPr>
          <a:xfrm>
            <a:off x="1097280" y="1845734"/>
            <a:ext cx="10058400" cy="4413664"/>
          </a:xfrm>
        </p:spPr>
        <p:txBody>
          <a:bodyPr>
            <a:normAutofit fontScale="92500"/>
          </a:bodyPr>
          <a:lstStyle/>
          <a:p>
            <a:r>
              <a:rPr lang="tr-TR" dirty="0"/>
              <a:t>2005 ila 2016 yılları arasında Şirketimizde Genel Müdür olarak görev yapmıştır ve ayrıca 2005 yılından beri Şirketimizde Yönetim Kurulu Üyesi olarak görev yapmaktadır. </a:t>
            </a:r>
          </a:p>
          <a:p>
            <a:r>
              <a:rPr lang="tr-TR" dirty="0"/>
              <a:t>1979 yılında Bursa Havayolları'nda Bakım Müdürü olarak havayolu sanayinde iş hayatına başlamıştır. </a:t>
            </a:r>
          </a:p>
          <a:p>
            <a:r>
              <a:rPr lang="tr-TR" dirty="0"/>
              <a:t>1982 ile 1987 yıllarında mühendislik ekibinin bir üyesi olarak, 1989 ile 1993 yılları arasında Singapur, Malezya ve Endonezya için Stratejik Planlama ve Yatırımlar Müdürü, Pazarlama Direktörü ve Satış Direktörü olarak ve 1997 ile 2003 yılları arasında Finans ve Kurumsal Planlamadan Sorumlu İcra Takımının bir üyesi olarak olmak üzere Türk Hava Yolları‘nda görev yapmıştır. </a:t>
            </a:r>
          </a:p>
          <a:p>
            <a:r>
              <a:rPr lang="tr-TR" dirty="0"/>
              <a:t>Ayrıca bir dönem </a:t>
            </a:r>
            <a:r>
              <a:rPr lang="tr-TR" dirty="0" err="1"/>
              <a:t>SunExpress</a:t>
            </a:r>
            <a:r>
              <a:rPr lang="tr-TR" dirty="0"/>
              <a:t> Yönetim Kurulu Üyesi olarak görev yapmıştır. </a:t>
            </a:r>
          </a:p>
          <a:p>
            <a:r>
              <a:rPr lang="tr-TR" dirty="0"/>
              <a:t>1976 yılında Manchester Üniversitesi'nden havacılık mühendisliği dalında lisans derecesi almıştır. </a:t>
            </a:r>
          </a:p>
          <a:p>
            <a:r>
              <a:rPr lang="tr-TR" dirty="0"/>
              <a:t>Aralık 2012'de Türkiye Özel Sektör Havacılık İşletmeleri Derneği (TÖSHİD) Başkanlığı'na seçilen Sertaç HAYBAT bu görevini 2014 yılı sonuna kadar sürdürmüştür. </a:t>
            </a:r>
          </a:p>
          <a:p>
            <a:r>
              <a:rPr lang="tr-TR" dirty="0"/>
              <a:t>Aynı zamanda </a:t>
            </a:r>
            <a:r>
              <a:rPr lang="tr-TR" dirty="0" err="1"/>
              <a:t>Flybondi</a:t>
            </a:r>
            <a:r>
              <a:rPr lang="tr-TR" dirty="0"/>
              <a:t> Limited Şirketi’nde Yönetim Kurulu üyeliği yapmaktadır.</a:t>
            </a:r>
          </a:p>
        </p:txBody>
      </p:sp>
    </p:spTree>
    <p:extLst>
      <p:ext uri="{BB962C8B-B14F-4D97-AF65-F5344CB8AC3E}">
        <p14:creationId xmlns:p14="http://schemas.microsoft.com/office/powerpoint/2010/main" val="3452596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0DB08D5A-D1DB-46A2-A5CF-1001C295B5D8}"/>
              </a:ext>
            </a:extLst>
          </p:cNvPr>
          <p:cNvSpPr>
            <a:spLocks noGrp="1"/>
          </p:cNvSpPr>
          <p:nvPr>
            <p:ph type="title"/>
          </p:nvPr>
        </p:nvSpPr>
        <p:spPr/>
        <p:txBody>
          <a:bodyPr>
            <a:normAutofit fontScale="90000"/>
          </a:bodyPr>
          <a:lstStyle/>
          <a:p>
            <a:r>
              <a:rPr lang="tr-TR" b="1" dirty="0"/>
              <a:t>Sertaç HAYBAT </a:t>
            </a:r>
            <a:r>
              <a:rPr lang="tr-TR" dirty="0"/>
              <a:t>	</a:t>
            </a:r>
            <a:br>
              <a:rPr lang="tr-TR" dirty="0"/>
            </a:br>
            <a:r>
              <a:rPr lang="tr-TR" b="1" dirty="0"/>
              <a:t>İcrada Görev Almayan Yönetim Kurulu Üyesi</a:t>
            </a:r>
            <a:endParaRPr lang="tr-TR" dirty="0"/>
          </a:p>
        </p:txBody>
      </p:sp>
      <p:sp>
        <p:nvSpPr>
          <p:cNvPr id="3" name="İçerik Yer Tutucusu 2">
            <a:extLst>
              <a:ext uri="{FF2B5EF4-FFF2-40B4-BE49-F238E27FC236}">
                <a16:creationId xmlns:a16="http://schemas.microsoft.com/office/drawing/2014/main" id="{CEC7E989-BA19-4EF9-B328-CA907B66B883}"/>
              </a:ext>
            </a:extLst>
          </p:cNvPr>
          <p:cNvSpPr>
            <a:spLocks noGrp="1"/>
          </p:cNvSpPr>
          <p:nvPr>
            <p:ph idx="1"/>
          </p:nvPr>
        </p:nvSpPr>
        <p:spPr/>
        <p:txBody>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p>
          <a:p>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err="1">
                <a:solidFill>
                  <a:srgbClr val="000000"/>
                </a:solidFill>
                <a:latin typeface="Calibri" panose="020F0502020204030204" pitchFamily="34" charset="0"/>
              </a:rPr>
              <a:t>Flybondi</a:t>
            </a:r>
            <a:r>
              <a:rPr lang="tr-TR" dirty="0">
                <a:solidFill>
                  <a:srgbClr val="000000"/>
                </a:solidFill>
                <a:latin typeface="Calibri" panose="020F0502020204030204" pitchFamily="34" charset="0"/>
              </a:rPr>
              <a:t> Limited, Birleşik Krallık 	Yönetim Kurulu Üyesi 	</a:t>
            </a:r>
          </a:p>
        </p:txBody>
      </p:sp>
    </p:spTree>
    <p:extLst>
      <p:ext uri="{BB962C8B-B14F-4D97-AF65-F5344CB8AC3E}">
        <p14:creationId xmlns:p14="http://schemas.microsoft.com/office/powerpoint/2010/main" val="12941378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908251E-9A8B-4A4A-A4AB-08F8045575FE}"/>
              </a:ext>
            </a:extLst>
          </p:cNvPr>
          <p:cNvSpPr>
            <a:spLocks noGrp="1"/>
          </p:cNvSpPr>
          <p:nvPr>
            <p:ph type="title"/>
          </p:nvPr>
        </p:nvSpPr>
        <p:spPr/>
        <p:txBody>
          <a:bodyPr>
            <a:normAutofit/>
          </a:bodyPr>
          <a:lstStyle/>
          <a:p>
            <a:r>
              <a:rPr lang="tr-TR" b="1" dirty="0"/>
              <a:t>M. Cem KOZLU</a:t>
            </a:r>
            <a:br>
              <a:rPr lang="tr-TR" b="1"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4FFA5FA6-B627-4750-BD93-9E5FB9F36747}"/>
              </a:ext>
            </a:extLst>
          </p:cNvPr>
          <p:cNvSpPr>
            <a:spLocks noGrp="1"/>
          </p:cNvSpPr>
          <p:nvPr>
            <p:ph idx="1"/>
          </p:nvPr>
        </p:nvSpPr>
        <p:spPr>
          <a:xfrm>
            <a:off x="1097280" y="1845734"/>
            <a:ext cx="10058400" cy="4489078"/>
          </a:xfrm>
        </p:spPr>
        <p:txBody>
          <a:bodyPr>
            <a:normAutofit fontScale="92500" lnSpcReduction="10000"/>
          </a:bodyPr>
          <a:lstStyle/>
          <a:p>
            <a:r>
              <a:rPr lang="tr-TR" dirty="0"/>
              <a:t>Nisan 2013'ten beri Şirketimiz bağımsız Yönetim Kurulu üyesi olarak görev yapmaktadır. </a:t>
            </a:r>
          </a:p>
          <a:p>
            <a:r>
              <a:rPr lang="tr-TR" dirty="0"/>
              <a:t>1988 ile 1991 yılları arasında Türk Hava Yolları A.O. genel müdürü ve yönetim kurulu başkanı olarak görev yapmış, bu süre içerisinde 1990 yılında Avrupa Havayolları Birliği başkanı olarak görev almıştır. </a:t>
            </a:r>
          </a:p>
          <a:p>
            <a:r>
              <a:rPr lang="tr-TR" dirty="0"/>
              <a:t>1991 ile 1995 yılları arasında milletvekilliği yapmış, 1997 ile 2003 yılları arasında tekrar Türk Hava Yolları yönetim kurulu başkanlığını üstlenmiştir. </a:t>
            </a:r>
          </a:p>
          <a:p>
            <a:r>
              <a:rPr lang="tr-TR" dirty="0"/>
              <a:t>1996 ile 2006 yılları arasında </a:t>
            </a:r>
            <a:r>
              <a:rPr lang="tr-TR" dirty="0" err="1"/>
              <a:t>The</a:t>
            </a:r>
            <a:r>
              <a:rPr lang="tr-TR" dirty="0"/>
              <a:t> Coca-Cola </a:t>
            </a:r>
            <a:r>
              <a:rPr lang="tr-TR" dirty="0" err="1"/>
              <a:t>Company</a:t>
            </a:r>
            <a:r>
              <a:rPr lang="tr-TR" dirty="0"/>
              <a:t> bünyesinde farklı görevlerde bulunmuş ve son olarak Orta Avrupa, Avrasya ve Orta Doğu grubu başkanlığı görevini yürütmüştür. </a:t>
            </a:r>
          </a:p>
          <a:p>
            <a:r>
              <a:rPr lang="tr-TR" dirty="0"/>
              <a:t>2007 ila 2015 yılları arasında Coca-Cola'nın Avrasya ve Afrika Grubu'nda danışman olarak faaliyet göstermiştir. </a:t>
            </a:r>
          </a:p>
          <a:p>
            <a:r>
              <a:rPr lang="tr-TR" dirty="0"/>
              <a:t>2008 ila 2010 yılları arasında Uluslararası Havayolu Eğitim Fonu (IATF) yönetim kurulu başkanlığını yürütmüş olup ayrıca halen çeşitli şirketlerde yönetim kurulu üyesi ve yönetim kurulu danışmanı olarak görev yapmaktadır. </a:t>
            </a:r>
          </a:p>
          <a:p>
            <a:r>
              <a:rPr lang="tr-TR" dirty="0" err="1"/>
              <a:t>Denison</a:t>
            </a:r>
            <a:r>
              <a:rPr lang="tr-TR" dirty="0"/>
              <a:t> Üniversitesi'nden lisans ve Stanford Üniversitesi'nden yüksek lisans dereceleri almış, Boğaziçi Üniversitesi'nde ise işletme doktorası yapmıştır.</a:t>
            </a:r>
          </a:p>
        </p:txBody>
      </p:sp>
    </p:spTree>
    <p:extLst>
      <p:ext uri="{BB962C8B-B14F-4D97-AF65-F5344CB8AC3E}">
        <p14:creationId xmlns:p14="http://schemas.microsoft.com/office/powerpoint/2010/main" val="418707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6FB7AFE-EC63-444D-A0C0-7FC5867BC98D}"/>
              </a:ext>
            </a:extLst>
          </p:cNvPr>
          <p:cNvSpPr>
            <a:spLocks noGrp="1"/>
          </p:cNvSpPr>
          <p:nvPr>
            <p:ph type="title"/>
          </p:nvPr>
        </p:nvSpPr>
        <p:spPr/>
        <p:txBody>
          <a:bodyPr/>
          <a:lstStyle/>
          <a:p>
            <a:r>
              <a:rPr lang="tr-TR" b="1" dirty="0"/>
              <a:t>M. Cem KOZLU</a:t>
            </a:r>
            <a:br>
              <a:rPr lang="tr-TR" b="1"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EDED05A4-F93E-4010-84FD-460E0DF9F267}"/>
              </a:ext>
            </a:extLst>
          </p:cNvPr>
          <p:cNvSpPr>
            <a:spLocks noGrp="1"/>
          </p:cNvSpPr>
          <p:nvPr>
            <p:ph idx="1"/>
          </p:nvPr>
        </p:nvSpPr>
        <p:spPr/>
        <p:txBody>
          <a:bodyPr>
            <a:normAutofit/>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a:solidFill>
                  <a:srgbClr val="000000"/>
                </a:solidFill>
                <a:latin typeface="Calibri" panose="020F0502020204030204" pitchFamily="34" charset="0"/>
              </a:rPr>
              <a:t>Anadolu Endüstri Holding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err="1">
                <a:solidFill>
                  <a:srgbClr val="000000"/>
                </a:solidFill>
                <a:latin typeface="Calibri" panose="020F0502020204030204" pitchFamily="34" charset="0"/>
              </a:rPr>
              <a:t>Coca</a:t>
            </a:r>
            <a:r>
              <a:rPr lang="tr-TR" dirty="0">
                <a:solidFill>
                  <a:srgbClr val="000000"/>
                </a:solidFill>
                <a:latin typeface="Calibri" panose="020F0502020204030204" pitchFamily="34" charset="0"/>
              </a:rPr>
              <a:t> Cola İçecek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3. </a:t>
            </a:r>
            <a:r>
              <a:rPr lang="tr-TR" dirty="0">
                <a:solidFill>
                  <a:srgbClr val="000000"/>
                </a:solidFill>
                <a:latin typeface="Calibri" panose="020F0502020204030204" pitchFamily="34" charset="0"/>
              </a:rPr>
              <a:t>Kamil Yazıcı Yönetim ve Danışma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4. </a:t>
            </a:r>
            <a:r>
              <a:rPr lang="tr-TR" dirty="0">
                <a:solidFill>
                  <a:srgbClr val="000000"/>
                </a:solidFill>
                <a:latin typeface="Calibri" panose="020F0502020204030204" pitchFamily="34" charset="0"/>
              </a:rPr>
              <a:t>Türkiye Şişe ve Cam Fabrikaları A.Ş. 	Bağımsız Yön. Kur.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5. </a:t>
            </a:r>
            <a:r>
              <a:rPr lang="tr-TR" dirty="0">
                <a:solidFill>
                  <a:srgbClr val="000000"/>
                </a:solidFill>
                <a:latin typeface="Calibri" panose="020F0502020204030204" pitchFamily="34" charset="0"/>
              </a:rPr>
              <a:t>Anadolu Efes Biracılık Malt Sanayii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6. </a:t>
            </a:r>
            <a:r>
              <a:rPr lang="tr-TR" dirty="0">
                <a:solidFill>
                  <a:srgbClr val="000000"/>
                </a:solidFill>
                <a:latin typeface="Calibri" panose="020F0502020204030204" pitchFamily="34" charset="0"/>
              </a:rPr>
              <a:t>Arçelik A.Ş. 				Yönetim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7. </a:t>
            </a:r>
            <a:r>
              <a:rPr lang="tr-TR" dirty="0">
                <a:solidFill>
                  <a:srgbClr val="000000"/>
                </a:solidFill>
                <a:latin typeface="Calibri" panose="020F0502020204030204" pitchFamily="34" charset="0"/>
              </a:rPr>
              <a:t>DO &amp; CO </a:t>
            </a:r>
            <a:r>
              <a:rPr lang="tr-TR" dirty="0" err="1">
                <a:solidFill>
                  <a:srgbClr val="000000"/>
                </a:solidFill>
                <a:latin typeface="Calibri" panose="020F0502020204030204" pitchFamily="34" charset="0"/>
              </a:rPr>
              <a:t>Aktiengesselschaft</a:t>
            </a:r>
            <a:r>
              <a:rPr lang="tr-TR" dirty="0">
                <a:solidFill>
                  <a:srgbClr val="000000"/>
                </a:solidFill>
                <a:latin typeface="Calibri" panose="020F0502020204030204" pitchFamily="34" charset="0"/>
              </a:rPr>
              <a:t>, Avusturya 	Gözetim Kurulu Üyesi 	</a:t>
            </a:r>
            <a:endParaRPr lang="tr-TR" dirty="0">
              <a:latin typeface="Calibri" panose="020F0502020204030204" pitchFamily="34" charset="0"/>
            </a:endParaRPr>
          </a:p>
          <a:p>
            <a:r>
              <a:rPr lang="tr-TR" b="1" dirty="0">
                <a:solidFill>
                  <a:srgbClr val="000000"/>
                </a:solidFill>
                <a:latin typeface="Calibri" panose="020F0502020204030204" pitchFamily="34" charset="0"/>
              </a:rPr>
              <a:t>8. </a:t>
            </a:r>
            <a:r>
              <a:rPr lang="tr-TR" dirty="0">
                <a:solidFill>
                  <a:srgbClr val="000000"/>
                </a:solidFill>
                <a:latin typeface="Calibri" panose="020F0502020204030204" pitchFamily="34" charset="0"/>
              </a:rPr>
              <a:t>Global İlişkiler Forumu 			Yönetim Kurulu Başkanı 	</a:t>
            </a:r>
          </a:p>
          <a:p>
            <a:endParaRPr lang="tr-TR" dirty="0"/>
          </a:p>
        </p:txBody>
      </p:sp>
    </p:spTree>
    <p:extLst>
      <p:ext uri="{BB962C8B-B14F-4D97-AF65-F5344CB8AC3E}">
        <p14:creationId xmlns:p14="http://schemas.microsoft.com/office/powerpoint/2010/main" val="9306705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188DC0F-BDE6-41F0-8E35-490E18D25C92}"/>
              </a:ext>
            </a:extLst>
          </p:cNvPr>
          <p:cNvSpPr>
            <a:spLocks noGrp="1"/>
          </p:cNvSpPr>
          <p:nvPr>
            <p:ph type="title"/>
          </p:nvPr>
        </p:nvSpPr>
        <p:spPr/>
        <p:txBody>
          <a:bodyPr/>
          <a:lstStyle/>
          <a:p>
            <a:r>
              <a:rPr lang="tr-TR" b="1" dirty="0" err="1"/>
              <a:t>Saad</a:t>
            </a:r>
            <a:r>
              <a:rPr lang="tr-TR" b="1" dirty="0"/>
              <a:t> H. HAMMAD </a:t>
            </a:r>
            <a:r>
              <a:rPr lang="tr-TR" dirty="0"/>
              <a:t>	</a:t>
            </a:r>
            <a:br>
              <a:rPr lang="tr-TR"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2DE4E4A7-53E4-4422-9A91-24B0FC480949}"/>
              </a:ext>
            </a:extLst>
          </p:cNvPr>
          <p:cNvSpPr>
            <a:spLocks noGrp="1"/>
          </p:cNvSpPr>
          <p:nvPr>
            <p:ph idx="1"/>
          </p:nvPr>
        </p:nvSpPr>
        <p:spPr>
          <a:xfrm>
            <a:off x="1097279" y="1845734"/>
            <a:ext cx="10233739" cy="4441944"/>
          </a:xfrm>
        </p:spPr>
        <p:txBody>
          <a:bodyPr>
            <a:normAutofit fontScale="85000" lnSpcReduction="20000"/>
          </a:bodyPr>
          <a:lstStyle/>
          <a:p>
            <a:pPr marL="0" indent="0">
              <a:buNone/>
            </a:pPr>
            <a:r>
              <a:rPr lang="tr-TR" dirty="0"/>
              <a:t>25 Nisan 2014 tarihinde icrada görevli olmayan Yönetim Kurulu üyesi olarak Şirketimize katılmış olup 31 Mart 2015’ten bu yana Şirketimiz bağımsız Yönetim Kurulu üyesi olarak görev yapmaktadır. </a:t>
            </a:r>
          </a:p>
          <a:p>
            <a:pPr marL="0" indent="0">
              <a:buNone/>
            </a:pPr>
            <a:r>
              <a:rPr lang="tr-TR" dirty="0"/>
              <a:t>Kasım 2017’den itibaren </a:t>
            </a:r>
            <a:r>
              <a:rPr lang="tr-TR" dirty="0" err="1"/>
              <a:t>Key</a:t>
            </a:r>
            <a:r>
              <a:rPr lang="tr-TR" dirty="0"/>
              <a:t> Travel genel müdürlüğünü yürüten </a:t>
            </a:r>
            <a:r>
              <a:rPr lang="tr-TR" dirty="0" err="1"/>
              <a:t>Saad</a:t>
            </a:r>
            <a:r>
              <a:rPr lang="tr-TR" dirty="0"/>
              <a:t> HAMMAD havacılık sektöründe yönetici ve yönetim kurulu üyesi olarak önemli tecrübeye sahiptir. </a:t>
            </a:r>
          </a:p>
          <a:p>
            <a:pPr marL="0" indent="0">
              <a:buNone/>
            </a:pPr>
            <a:r>
              <a:rPr lang="tr-TR" dirty="0"/>
              <a:t>Ağustos 2013 ila Ekim 2016 arasında İngiliz </a:t>
            </a:r>
            <a:r>
              <a:rPr lang="tr-TR" dirty="0" err="1"/>
              <a:t>Flybe</a:t>
            </a:r>
            <a:r>
              <a:rPr lang="tr-TR" dirty="0"/>
              <a:t> </a:t>
            </a:r>
            <a:r>
              <a:rPr lang="tr-TR" dirty="0" err="1"/>
              <a:t>Group</a:t>
            </a:r>
            <a:r>
              <a:rPr lang="tr-TR" dirty="0"/>
              <a:t> </a:t>
            </a:r>
            <a:r>
              <a:rPr lang="tr-TR" dirty="0" err="1"/>
              <a:t>plc</a:t>
            </a:r>
            <a:r>
              <a:rPr lang="tr-TR" dirty="0"/>
              <a:t> şirketinin genel müdürü, 2005 ila 2009 yıllarında </a:t>
            </a:r>
            <a:r>
              <a:rPr lang="tr-TR" dirty="0" err="1"/>
              <a:t>easyJet</a:t>
            </a:r>
            <a:r>
              <a:rPr lang="tr-TR" dirty="0"/>
              <a:t> </a:t>
            </a:r>
            <a:r>
              <a:rPr lang="tr-TR" dirty="0" err="1"/>
              <a:t>plc'nin</a:t>
            </a:r>
            <a:r>
              <a:rPr lang="tr-TR" dirty="0"/>
              <a:t> ticaretten sorumlu yöneticisi ve Mayıs 2011 ila Eylül 2012 arasında </a:t>
            </a:r>
            <a:r>
              <a:rPr lang="tr-TR" dirty="0" err="1"/>
              <a:t>Air</a:t>
            </a:r>
            <a:r>
              <a:rPr lang="tr-TR" dirty="0"/>
              <a:t> Berlin </a:t>
            </a:r>
            <a:r>
              <a:rPr lang="tr-TR" dirty="0" err="1"/>
              <a:t>plc'de</a:t>
            </a:r>
            <a:r>
              <a:rPr lang="tr-TR" dirty="0"/>
              <a:t> icrada görevli olmayan yönetim kurulu üyesi ve Finans Komitesi üyesi olarak görev yapmıştır. </a:t>
            </a:r>
          </a:p>
          <a:p>
            <a:pPr marL="0" indent="0">
              <a:buNone/>
            </a:pPr>
            <a:r>
              <a:rPr lang="tr-TR" dirty="0"/>
              <a:t>Havacılık sektörü dışında ise 2009 ila 2013 yıllarında yaklaşık 4 milyar ABD Doları tutarında portföyü yöneten </a:t>
            </a:r>
            <a:r>
              <a:rPr lang="tr-TR" dirty="0" err="1"/>
              <a:t>The</a:t>
            </a:r>
            <a:r>
              <a:rPr lang="tr-TR" dirty="0"/>
              <a:t> </a:t>
            </a:r>
            <a:r>
              <a:rPr lang="tr-TR" dirty="0" err="1"/>
              <a:t>Gores</a:t>
            </a:r>
            <a:r>
              <a:rPr lang="tr-TR" dirty="0"/>
              <a:t> </a:t>
            </a:r>
            <a:r>
              <a:rPr lang="tr-TR" dirty="0" err="1"/>
              <a:t>Group</a:t>
            </a:r>
            <a:r>
              <a:rPr lang="tr-TR" dirty="0"/>
              <a:t> özel girişim sermaye şirketinde icracı yönetim kurulu üyesi olarak görev yapmış, </a:t>
            </a:r>
          </a:p>
          <a:p>
            <a:pPr marL="0" indent="0">
              <a:buNone/>
            </a:pPr>
            <a:r>
              <a:rPr lang="tr-TR" dirty="0"/>
              <a:t>Ayrıca Procter &amp; </a:t>
            </a:r>
            <a:r>
              <a:rPr lang="tr-TR" dirty="0" err="1"/>
              <a:t>Gamble</a:t>
            </a:r>
            <a:r>
              <a:rPr lang="tr-TR" dirty="0"/>
              <a:t>, </a:t>
            </a:r>
            <a:r>
              <a:rPr lang="tr-TR" dirty="0" err="1"/>
              <a:t>Thorn</a:t>
            </a:r>
            <a:r>
              <a:rPr lang="tr-TR" dirty="0"/>
              <a:t>-EMI, </a:t>
            </a:r>
            <a:r>
              <a:rPr lang="tr-TR" dirty="0" err="1"/>
              <a:t>Vision</a:t>
            </a:r>
            <a:r>
              <a:rPr lang="tr-TR" dirty="0"/>
              <a:t> Express, </a:t>
            </a:r>
            <a:r>
              <a:rPr lang="tr-TR" dirty="0" err="1"/>
              <a:t>the</a:t>
            </a:r>
            <a:r>
              <a:rPr lang="tr-TR" dirty="0"/>
              <a:t> </a:t>
            </a:r>
            <a:r>
              <a:rPr lang="tr-TR" dirty="0" err="1"/>
              <a:t>Minit</a:t>
            </a:r>
            <a:r>
              <a:rPr lang="tr-TR" dirty="0"/>
              <a:t> </a:t>
            </a:r>
            <a:r>
              <a:rPr lang="tr-TR" dirty="0" err="1"/>
              <a:t>Group</a:t>
            </a:r>
            <a:r>
              <a:rPr lang="tr-TR" dirty="0"/>
              <a:t> ve </a:t>
            </a:r>
            <a:r>
              <a:rPr lang="tr-TR" dirty="0" err="1"/>
              <a:t>the</a:t>
            </a:r>
            <a:r>
              <a:rPr lang="tr-TR" dirty="0"/>
              <a:t> Boston </a:t>
            </a:r>
            <a:r>
              <a:rPr lang="tr-TR" dirty="0" err="1"/>
              <a:t>Consulting</a:t>
            </a:r>
            <a:r>
              <a:rPr lang="tr-TR" dirty="0"/>
              <a:t> </a:t>
            </a:r>
            <a:r>
              <a:rPr lang="tr-TR" dirty="0" err="1"/>
              <a:t>Group</a:t>
            </a:r>
            <a:r>
              <a:rPr lang="tr-TR" dirty="0"/>
              <a:t> gibi şirketlerde marka yönetimi, satış, pazarlama, perakende ve yönetim görevlerinde bulunmuş, </a:t>
            </a:r>
          </a:p>
          <a:p>
            <a:pPr marL="0" indent="0">
              <a:buNone/>
            </a:pPr>
            <a:r>
              <a:rPr lang="tr-TR" dirty="0" err="1"/>
              <a:t>Tibbett</a:t>
            </a:r>
            <a:r>
              <a:rPr lang="tr-TR" dirty="0"/>
              <a:t> &amp; </a:t>
            </a:r>
            <a:r>
              <a:rPr lang="tr-TR" dirty="0" err="1"/>
              <a:t>Britten</a:t>
            </a:r>
            <a:r>
              <a:rPr lang="tr-TR" dirty="0"/>
              <a:t> firmasında icradan sorumlu yönetim kurulu üyesi olarak, kurucusu olduğu Avrupa çapında otomotiv sektöründe faaliyet gösteren internet tabanlı gelir yönetim firması </a:t>
            </a:r>
            <a:r>
              <a:rPr lang="tr-TR" dirty="0" err="1"/>
              <a:t>Autocascade'de</a:t>
            </a:r>
            <a:r>
              <a:rPr lang="tr-TR" dirty="0"/>
              <a:t> genel müdür, </a:t>
            </a:r>
            <a:r>
              <a:rPr lang="tr-TR" dirty="0" err="1"/>
              <a:t>Optos</a:t>
            </a:r>
            <a:r>
              <a:rPr lang="tr-TR" dirty="0"/>
              <a:t> </a:t>
            </a:r>
            <a:r>
              <a:rPr lang="tr-TR" dirty="0" err="1"/>
              <a:t>plc</a:t>
            </a:r>
            <a:r>
              <a:rPr lang="tr-TR" dirty="0"/>
              <a:t> şirketinde ise icrada görevli olmayan yönetim kurulu üyesi, denetim ve ücret komiteleri üyesi olarak görev üstlenmiştir. </a:t>
            </a:r>
          </a:p>
          <a:p>
            <a:pPr marL="0" indent="0">
              <a:buNone/>
            </a:pPr>
            <a:r>
              <a:rPr lang="tr-TR" dirty="0"/>
              <a:t>Oxford Üniversitesi'nden Siyaset, Felsefe ve Ekonomi dallarında lisans ve Fransa </a:t>
            </a:r>
            <a:r>
              <a:rPr lang="tr-TR" dirty="0" err="1"/>
              <a:t>INSEAD'dan</a:t>
            </a:r>
            <a:r>
              <a:rPr lang="tr-TR" dirty="0"/>
              <a:t> işletme alanında yüksek lisans dereceleri almıştır. </a:t>
            </a:r>
          </a:p>
          <a:p>
            <a:pPr marL="0" indent="0">
              <a:buNone/>
            </a:pPr>
            <a:r>
              <a:rPr lang="tr-TR" dirty="0"/>
              <a:t>Birleşik Krallık vatandaşı olan </a:t>
            </a:r>
            <a:r>
              <a:rPr lang="tr-TR" dirty="0" err="1"/>
              <a:t>Saad</a:t>
            </a:r>
            <a:r>
              <a:rPr lang="tr-TR" dirty="0"/>
              <a:t> HAMMAD, bu ülkede mukimdir. </a:t>
            </a:r>
          </a:p>
        </p:txBody>
      </p:sp>
    </p:spTree>
    <p:extLst>
      <p:ext uri="{BB962C8B-B14F-4D97-AF65-F5344CB8AC3E}">
        <p14:creationId xmlns:p14="http://schemas.microsoft.com/office/powerpoint/2010/main" val="8500959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127D4F9-70F4-43E7-B5AB-E9A9BA388D28}"/>
              </a:ext>
            </a:extLst>
          </p:cNvPr>
          <p:cNvSpPr>
            <a:spLocks noGrp="1"/>
          </p:cNvSpPr>
          <p:nvPr>
            <p:ph type="title"/>
          </p:nvPr>
        </p:nvSpPr>
        <p:spPr/>
        <p:txBody>
          <a:bodyPr/>
          <a:lstStyle/>
          <a:p>
            <a:r>
              <a:rPr lang="tr-TR" b="1" dirty="0" err="1"/>
              <a:t>Saad</a:t>
            </a:r>
            <a:r>
              <a:rPr lang="tr-TR" b="1" dirty="0"/>
              <a:t> H. HAMMAD </a:t>
            </a:r>
            <a:r>
              <a:rPr lang="tr-TR" dirty="0"/>
              <a:t>	</a:t>
            </a:r>
            <a:br>
              <a:rPr lang="tr-TR"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D652F425-265D-45A9-9F93-EF9F72EA8E23}"/>
              </a:ext>
            </a:extLst>
          </p:cNvPr>
          <p:cNvSpPr>
            <a:spLocks noGrp="1"/>
          </p:cNvSpPr>
          <p:nvPr>
            <p:ph idx="1"/>
          </p:nvPr>
        </p:nvSpPr>
        <p:spPr/>
        <p:txBody>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p>
          <a:p>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err="1">
                <a:solidFill>
                  <a:srgbClr val="000000"/>
                </a:solidFill>
                <a:latin typeface="Calibri" panose="020F0502020204030204" pitchFamily="34" charset="0"/>
              </a:rPr>
              <a:t>Key</a:t>
            </a:r>
            <a:r>
              <a:rPr lang="tr-TR" dirty="0">
                <a:solidFill>
                  <a:srgbClr val="000000"/>
                </a:solidFill>
                <a:latin typeface="Calibri" panose="020F0502020204030204" pitchFamily="34" charset="0"/>
              </a:rPr>
              <a:t> Travel, Birleşik Krallık 	Genel Müdür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err="1">
                <a:solidFill>
                  <a:srgbClr val="000000"/>
                </a:solidFill>
                <a:latin typeface="Calibri" panose="020F0502020204030204" pitchFamily="34" charset="0"/>
              </a:rPr>
              <a:t>Jetlines</a:t>
            </a:r>
            <a:r>
              <a:rPr lang="tr-TR" dirty="0">
                <a:solidFill>
                  <a:srgbClr val="000000"/>
                </a:solidFill>
                <a:latin typeface="Calibri" panose="020F0502020204030204" pitchFamily="34" charset="0"/>
              </a:rPr>
              <a:t>, Kanada 		Bağımsız Yön. Kur. Üyesi 	</a:t>
            </a:r>
          </a:p>
          <a:p>
            <a:endParaRPr lang="tr-TR" dirty="0"/>
          </a:p>
        </p:txBody>
      </p:sp>
    </p:spTree>
    <p:extLst>
      <p:ext uri="{BB962C8B-B14F-4D97-AF65-F5344CB8AC3E}">
        <p14:creationId xmlns:p14="http://schemas.microsoft.com/office/powerpoint/2010/main" val="2361020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6EEAD3DE-E438-4BD1-AE52-1B32792BF383}"/>
              </a:ext>
            </a:extLst>
          </p:cNvPr>
          <p:cNvSpPr>
            <a:spLocks noGrp="1"/>
          </p:cNvSpPr>
          <p:nvPr>
            <p:ph type="title"/>
          </p:nvPr>
        </p:nvSpPr>
        <p:spPr/>
        <p:txBody>
          <a:bodyPr>
            <a:normAutofit/>
          </a:bodyPr>
          <a:lstStyle/>
          <a:p>
            <a:r>
              <a:rPr lang="tr-TR" b="1" dirty="0"/>
              <a:t>H. Zeynep Bodur OKYAY </a:t>
            </a:r>
            <a:br>
              <a:rPr lang="tr-TR"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EFBB8884-4DDA-4486-9C3B-0E25784CF51A}"/>
              </a:ext>
            </a:extLst>
          </p:cNvPr>
          <p:cNvSpPr>
            <a:spLocks noGrp="1"/>
          </p:cNvSpPr>
          <p:nvPr>
            <p:ph idx="1"/>
          </p:nvPr>
        </p:nvSpPr>
        <p:spPr>
          <a:xfrm>
            <a:off x="1097279" y="1737362"/>
            <a:ext cx="10233739" cy="4654012"/>
          </a:xfrm>
        </p:spPr>
        <p:txBody>
          <a:bodyPr>
            <a:normAutofit lnSpcReduction="10000"/>
          </a:bodyPr>
          <a:lstStyle/>
          <a:p>
            <a:r>
              <a:rPr lang="tr-TR" dirty="0"/>
              <a:t>14 Temmuz 2016 tarihinde icrada görevli olmayan Yönetim Kurulu üyesi olarak Şirketimize katılmış olup Ekim 2016’dan bu yana Şirketimiz bağımsız Yönetim Kurulu üyesi olarak görev yapmaktadır. </a:t>
            </a:r>
          </a:p>
          <a:p>
            <a:r>
              <a:rPr lang="tr-TR" dirty="0"/>
              <a:t>1992 yılından bu yana seramik, yapı ürünleri, yapı kimyasalları, savunma ve havacılık, makine ve kalıp, enerji, madencilik, nakliye ve bilişim alanlarında faaliyet gösteren Kale Grubu bünyesinde çeşitli görevler üstlenmiştir. </a:t>
            </a:r>
          </a:p>
          <a:p>
            <a:r>
              <a:rPr lang="tr-TR" dirty="0"/>
              <a:t>1992 ila 1995 yılları arasında seramik üretim planlama ve üretim yönetimi birimlerinde görev alan Zeynep Bodur OKYAY 1995 yılında pazarlama şirketleri icra kurulu üyeliği ve başkanlığı görevini üstlenmiş olup, 2007 yılından bu yana Kale Grubu başkanı ve genel müdürü olarak görev yapmaktadır. </a:t>
            </a:r>
          </a:p>
          <a:p>
            <a:r>
              <a:rPr lang="tr-TR" dirty="0"/>
              <a:t>İstanbul Teknik Üniversitesi işletme mühendisliği bölümünden mezun olduktan sonra Harvard Üniversitesi lisansüstü yönetici yetiştirme programını tamamlamıştır. </a:t>
            </a:r>
          </a:p>
          <a:p>
            <a:r>
              <a:rPr lang="tr-TR" dirty="0"/>
              <a:t>Çeşitli sivil toplum kuruluşları, dernek, vakıf ve odalar nezdinde üstlendiği görevler arasında İstanbul Sanayi Odası meclis başkanı, İktisadi Kalkınma Vakfı başkan vekili, Dış Ekonomik İlişkiler Kurulu yönetim kurulu üyeliği, Türkiye Odalar ve Borsalar Birliği kadın girişimciler kurulu başkan yardımcılığı görevleri bulunmaktadır. </a:t>
            </a:r>
          </a:p>
        </p:txBody>
      </p:sp>
    </p:spTree>
    <p:extLst>
      <p:ext uri="{BB962C8B-B14F-4D97-AF65-F5344CB8AC3E}">
        <p14:creationId xmlns:p14="http://schemas.microsoft.com/office/powerpoint/2010/main" val="69157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7EA20B0-409D-4631-B6F7-FBAF71FBF0FF}"/>
              </a:ext>
            </a:extLst>
          </p:cNvPr>
          <p:cNvSpPr>
            <a:spLocks noGrp="1"/>
          </p:cNvSpPr>
          <p:nvPr>
            <p:ph type="title"/>
          </p:nvPr>
        </p:nvSpPr>
        <p:spPr/>
        <p:txBody>
          <a:bodyPr>
            <a:normAutofit/>
          </a:bodyPr>
          <a:lstStyle/>
          <a:p>
            <a:r>
              <a:rPr lang="tr-TR" b="1" dirty="0"/>
              <a:t>H. Zeynep Bodur OKYAY </a:t>
            </a:r>
            <a:br>
              <a:rPr lang="tr-TR"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83C8130B-CFDD-47EC-85BC-598D3E23B6A1}"/>
              </a:ext>
            </a:extLst>
          </p:cNvPr>
          <p:cNvSpPr>
            <a:spLocks noGrp="1"/>
          </p:cNvSpPr>
          <p:nvPr>
            <p:ph idx="1"/>
          </p:nvPr>
        </p:nvSpPr>
        <p:spPr/>
        <p:txBody>
          <a:bodyPr>
            <a:normAutofit fontScale="70000" lnSpcReduction="20000"/>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p>
          <a:p>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a:solidFill>
                  <a:srgbClr val="000000"/>
                </a:solidFill>
                <a:latin typeface="Calibri" panose="020F0502020204030204" pitchFamily="34" charset="0"/>
              </a:rPr>
              <a:t>H. İbrahim Bodur Holding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a:solidFill>
                  <a:srgbClr val="000000"/>
                </a:solidFill>
                <a:latin typeface="Calibri" panose="020F0502020204030204" pitchFamily="34" charset="0"/>
              </a:rPr>
              <a:t>Kale Holding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3. </a:t>
            </a:r>
            <a:r>
              <a:rPr lang="tr-TR" dirty="0" err="1">
                <a:solidFill>
                  <a:srgbClr val="000000"/>
                </a:solidFill>
                <a:latin typeface="Calibri" panose="020F0502020204030204" pitchFamily="34" charset="0"/>
              </a:rPr>
              <a:t>Kaleseramik</a:t>
            </a:r>
            <a:r>
              <a:rPr lang="tr-TR" dirty="0">
                <a:solidFill>
                  <a:srgbClr val="000000"/>
                </a:solidFill>
                <a:latin typeface="Calibri" panose="020F0502020204030204" pitchFamily="34" charset="0"/>
              </a:rPr>
              <a:t>, Çanakkale Kalebodur Seramik Sanayi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4. </a:t>
            </a:r>
            <a:r>
              <a:rPr lang="tr-TR" dirty="0">
                <a:solidFill>
                  <a:srgbClr val="000000"/>
                </a:solidFill>
                <a:latin typeface="Calibri" panose="020F0502020204030204" pitchFamily="34" charset="0"/>
              </a:rPr>
              <a:t>Kale Havacılık Sanayi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5. </a:t>
            </a:r>
            <a:r>
              <a:rPr lang="tr-TR" dirty="0" err="1">
                <a:solidFill>
                  <a:srgbClr val="000000"/>
                </a:solidFill>
                <a:latin typeface="Calibri" panose="020F0502020204030204" pitchFamily="34" charset="0"/>
              </a:rPr>
              <a:t>Kalekim</a:t>
            </a:r>
            <a:r>
              <a:rPr lang="tr-TR" dirty="0">
                <a:solidFill>
                  <a:srgbClr val="000000"/>
                </a:solidFill>
                <a:latin typeface="Calibri" panose="020F0502020204030204" pitchFamily="34" charset="0"/>
              </a:rPr>
              <a:t> Kimyevi Maddeler Sanayi ve Ticaret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6. </a:t>
            </a:r>
            <a:r>
              <a:rPr lang="tr-TR" dirty="0">
                <a:solidFill>
                  <a:srgbClr val="000000"/>
                </a:solidFill>
                <a:latin typeface="Calibri" panose="020F0502020204030204" pitchFamily="34" charset="0"/>
              </a:rPr>
              <a:t>Bodur Gayrimenkul Geliştirme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7. </a:t>
            </a:r>
            <a:r>
              <a:rPr lang="tr-TR" dirty="0">
                <a:solidFill>
                  <a:srgbClr val="000000"/>
                </a:solidFill>
                <a:latin typeface="Calibri" panose="020F0502020204030204" pitchFamily="34" charset="0"/>
              </a:rPr>
              <a:t>Bodur Menkul İş Geliştirme Sanayi ve Ticaret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8. </a:t>
            </a:r>
            <a:r>
              <a:rPr lang="tr-TR" dirty="0">
                <a:solidFill>
                  <a:srgbClr val="000000"/>
                </a:solidFill>
                <a:latin typeface="Calibri" panose="020F0502020204030204" pitchFamily="34" charset="0"/>
              </a:rPr>
              <a:t>Kalebodur Gayrimenkul Geliştirme Yat. ve Tic.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9. </a:t>
            </a:r>
            <a:r>
              <a:rPr lang="tr-TR" dirty="0">
                <a:solidFill>
                  <a:srgbClr val="000000"/>
                </a:solidFill>
                <a:latin typeface="Calibri" panose="020F0502020204030204" pitchFamily="34" charset="0"/>
              </a:rPr>
              <a:t>Neo </a:t>
            </a:r>
            <a:r>
              <a:rPr lang="tr-TR" dirty="0" err="1">
                <a:solidFill>
                  <a:srgbClr val="000000"/>
                </a:solidFill>
                <a:latin typeface="Calibri" panose="020F0502020204030204" pitchFamily="34" charset="0"/>
              </a:rPr>
              <a:t>Agro</a:t>
            </a:r>
            <a:r>
              <a:rPr lang="tr-TR" dirty="0">
                <a:solidFill>
                  <a:srgbClr val="000000"/>
                </a:solidFill>
                <a:latin typeface="Calibri" panose="020F0502020204030204" pitchFamily="34" charset="0"/>
              </a:rPr>
              <a:t> Tarım A.Ş. 				Yönetim Kurulu Başkanı 	</a:t>
            </a:r>
            <a:endParaRPr lang="tr-TR" dirty="0">
              <a:latin typeface="Calibri" panose="020F0502020204030204" pitchFamily="34" charset="0"/>
            </a:endParaRPr>
          </a:p>
          <a:p>
            <a:r>
              <a:rPr lang="tr-TR" b="1" dirty="0">
                <a:solidFill>
                  <a:srgbClr val="000000"/>
                </a:solidFill>
                <a:latin typeface="Calibri" panose="020F0502020204030204" pitchFamily="34" charset="0"/>
              </a:rPr>
              <a:t>10. </a:t>
            </a:r>
            <a:r>
              <a:rPr lang="tr-TR" dirty="0" err="1">
                <a:solidFill>
                  <a:srgbClr val="000000"/>
                </a:solidFill>
                <a:latin typeface="Calibri" panose="020F0502020204030204" pitchFamily="34" charset="0"/>
              </a:rPr>
              <a:t>Mavruz</a:t>
            </a:r>
            <a:r>
              <a:rPr lang="tr-TR" dirty="0">
                <a:solidFill>
                  <a:srgbClr val="000000"/>
                </a:solidFill>
                <a:latin typeface="Calibri" panose="020F0502020204030204" pitchFamily="34" charset="0"/>
              </a:rPr>
              <a:t> Tarım A.Ş. 				Yönetim Kurulu Başkanı 	</a:t>
            </a:r>
          </a:p>
          <a:p>
            <a:endParaRPr lang="tr-TR" dirty="0"/>
          </a:p>
        </p:txBody>
      </p:sp>
    </p:spTree>
    <p:extLst>
      <p:ext uri="{BB962C8B-B14F-4D97-AF65-F5344CB8AC3E}">
        <p14:creationId xmlns:p14="http://schemas.microsoft.com/office/powerpoint/2010/main" val="18850420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C93346A-3B6B-44C0-8212-6DC976239F45}"/>
              </a:ext>
            </a:extLst>
          </p:cNvPr>
          <p:cNvSpPr>
            <a:spLocks noGrp="1"/>
          </p:cNvSpPr>
          <p:nvPr>
            <p:ph type="title"/>
          </p:nvPr>
        </p:nvSpPr>
        <p:spPr/>
        <p:txBody>
          <a:bodyPr>
            <a:normAutofit/>
          </a:bodyPr>
          <a:lstStyle/>
          <a:p>
            <a:r>
              <a:rPr lang="tr-TR" b="1" dirty="0" err="1"/>
              <a:t>Stephen</a:t>
            </a:r>
            <a:r>
              <a:rPr lang="tr-TR" b="1" dirty="0"/>
              <a:t> M. GRIFFITHS </a:t>
            </a:r>
            <a:br>
              <a:rPr lang="tr-TR" b="1"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0573979F-322D-4080-8CA7-1822E0C90EB5}"/>
              </a:ext>
            </a:extLst>
          </p:cNvPr>
          <p:cNvSpPr>
            <a:spLocks noGrp="1"/>
          </p:cNvSpPr>
          <p:nvPr>
            <p:ph idx="1"/>
          </p:nvPr>
        </p:nvSpPr>
        <p:spPr>
          <a:xfrm>
            <a:off x="1097280" y="1845733"/>
            <a:ext cx="10058400" cy="4498505"/>
          </a:xfrm>
        </p:spPr>
        <p:txBody>
          <a:bodyPr>
            <a:normAutofit fontScale="77500" lnSpcReduction="20000"/>
          </a:bodyPr>
          <a:lstStyle/>
          <a:p>
            <a:r>
              <a:rPr lang="tr-TR" dirty="0"/>
              <a:t>11 Kasım 2016 tarihinde icrada görevli olmayan Yönetim Kurulu üyesi olarak Şirketimize katılmış olup Ocak 2017’den bu yana Şirketimiz bağımsız Yönetim Kurulu üyesi olarak görev yapmaktadır. </a:t>
            </a:r>
          </a:p>
          <a:p>
            <a:r>
              <a:rPr lang="tr-TR" dirty="0"/>
              <a:t>Ekim 2018’den itibaren Manchester </a:t>
            </a:r>
            <a:r>
              <a:rPr lang="tr-TR" dirty="0" err="1"/>
              <a:t>Airport</a:t>
            </a:r>
            <a:r>
              <a:rPr lang="tr-TR" dirty="0"/>
              <a:t> </a:t>
            </a:r>
            <a:r>
              <a:rPr lang="tr-TR" dirty="0" err="1"/>
              <a:t>Group’a</a:t>
            </a:r>
            <a:r>
              <a:rPr lang="tr-TR" dirty="0"/>
              <a:t> bağlı Londra </a:t>
            </a:r>
            <a:r>
              <a:rPr lang="tr-TR" dirty="0" err="1"/>
              <a:t>Stansted</a:t>
            </a:r>
            <a:r>
              <a:rPr lang="tr-TR" dirty="0"/>
              <a:t> Havalimanı’nda Operasyonlardan Sorumlu Genel Müdür Yardımcısı (</a:t>
            </a:r>
            <a:r>
              <a:rPr lang="tr-TR" dirty="0" err="1"/>
              <a:t>Chief</a:t>
            </a:r>
            <a:r>
              <a:rPr lang="tr-TR" dirty="0"/>
              <a:t> Operating </a:t>
            </a:r>
            <a:r>
              <a:rPr lang="tr-TR" dirty="0" err="1"/>
              <a:t>Officer</a:t>
            </a:r>
            <a:r>
              <a:rPr lang="tr-TR" dirty="0"/>
              <a:t>) görevini yürüten Steve GRIFFITHS havacılık sektöründe önemli yöneticilik tecrübesine sahiptir. </a:t>
            </a:r>
          </a:p>
          <a:p>
            <a:r>
              <a:rPr lang="tr-TR" dirty="0"/>
              <a:t>2015 ilâ 2017 yılları arasında Steve GRIFFITHS Londra Metrosu’nda Operasyonlardan Sorumlu Genel Müdür Yardımcısı (</a:t>
            </a:r>
            <a:r>
              <a:rPr lang="tr-TR" dirty="0" err="1"/>
              <a:t>Chief</a:t>
            </a:r>
            <a:r>
              <a:rPr lang="tr-TR" dirty="0"/>
              <a:t> Operating </a:t>
            </a:r>
            <a:r>
              <a:rPr lang="tr-TR" dirty="0" err="1"/>
              <a:t>Officer</a:t>
            </a:r>
            <a:r>
              <a:rPr lang="tr-TR" dirty="0"/>
              <a:t>) görev yapmıştır. </a:t>
            </a:r>
          </a:p>
          <a:p>
            <a:r>
              <a:rPr lang="tr-TR" dirty="0"/>
              <a:t>1995 ila 2013 yılları arasında Virgin </a:t>
            </a:r>
            <a:r>
              <a:rPr lang="tr-TR" dirty="0" err="1"/>
              <a:t>Atlantic</a:t>
            </a:r>
            <a:r>
              <a:rPr lang="tr-TR" dirty="0"/>
              <a:t> </a:t>
            </a:r>
            <a:r>
              <a:rPr lang="tr-TR" dirty="0" err="1"/>
              <a:t>Airways</a:t>
            </a:r>
            <a:r>
              <a:rPr lang="tr-TR" dirty="0"/>
              <a:t> Limited şirketinde çeşitli görevler üstlenmiştir. Mart 2009 ila Haziran 2013 arasında Virgin </a:t>
            </a:r>
            <a:r>
              <a:rPr lang="tr-TR" dirty="0" err="1"/>
              <a:t>Atlantic’te</a:t>
            </a:r>
            <a:r>
              <a:rPr lang="tr-TR" dirty="0"/>
              <a:t> Operasyonlardan Sorumlu Genel Müdür Yardımcısı (</a:t>
            </a:r>
            <a:r>
              <a:rPr lang="tr-TR" dirty="0" err="1"/>
              <a:t>Chief</a:t>
            </a:r>
            <a:r>
              <a:rPr lang="tr-TR" dirty="0"/>
              <a:t> Operating </a:t>
            </a:r>
            <a:r>
              <a:rPr lang="tr-TR" dirty="0" err="1"/>
              <a:t>Officer</a:t>
            </a:r>
            <a:r>
              <a:rPr lang="tr-TR" dirty="0"/>
              <a:t>) olarak görev yapan Steve GRIFFITHS uçuş işletme, mühendislik, havalimanı yer hizmetleri, kargo, uçucu ekipler, uçuş emniyeti, güvenlik ve müşteri yönetimi bölümlerinde çalışan 6.500 çalışana liderlik etmiş ve havalimanı faaliyetleri ve müşteri vaatlerinin emniyetli, etkin ve maliyet odaklı bir şekilde yürütülmesinden sorumlu olmuştur. </a:t>
            </a:r>
          </a:p>
          <a:p>
            <a:r>
              <a:rPr lang="tr-TR" dirty="0"/>
              <a:t>Bu görev öncesinde 2007 ilâ 2009 yılları arasında mühendislik direktörü olarak görev almış ve 1995 – 2007 döneminde çeşitli mühendislik görevleri üstlenmiştir. Steve GRIFFITHS 1986 ilâ 1995 yılları arasında </a:t>
            </a:r>
            <a:r>
              <a:rPr lang="tr-TR" dirty="0" err="1"/>
              <a:t>Rolls</a:t>
            </a:r>
            <a:r>
              <a:rPr lang="tr-TR" dirty="0"/>
              <a:t> </a:t>
            </a:r>
            <a:r>
              <a:rPr lang="tr-TR" dirty="0" err="1"/>
              <a:t>Royce</a:t>
            </a:r>
            <a:r>
              <a:rPr lang="tr-TR" dirty="0"/>
              <a:t> </a:t>
            </a:r>
            <a:r>
              <a:rPr lang="tr-TR" dirty="0" err="1"/>
              <a:t>plc</a:t>
            </a:r>
            <a:r>
              <a:rPr lang="tr-TR" dirty="0"/>
              <a:t> şirketinde kıdemli hizmet mühendisi olarak görev yapmıştır. Steve GRIFFITHS makine mühendisliği alanında yükseköğrenim (</a:t>
            </a:r>
            <a:r>
              <a:rPr lang="tr-TR" i="1" dirty="0" err="1"/>
              <a:t>Higher</a:t>
            </a:r>
            <a:r>
              <a:rPr lang="tr-TR" i="1" dirty="0"/>
              <a:t> </a:t>
            </a:r>
            <a:r>
              <a:rPr lang="tr-TR" i="1" dirty="0" err="1"/>
              <a:t>National</a:t>
            </a:r>
            <a:r>
              <a:rPr lang="tr-TR" i="1" dirty="0"/>
              <a:t> Diploma</a:t>
            </a:r>
            <a:r>
              <a:rPr lang="tr-TR" dirty="0"/>
              <a:t>) derecesine sahip olup </a:t>
            </a:r>
          </a:p>
          <a:p>
            <a:r>
              <a:rPr lang="tr-TR" dirty="0"/>
              <a:t>Ayrıca </a:t>
            </a:r>
            <a:r>
              <a:rPr lang="tr-TR" dirty="0" err="1"/>
              <a:t>Cranfield</a:t>
            </a:r>
            <a:r>
              <a:rPr lang="tr-TR" dirty="0"/>
              <a:t> Üniversitesi İleri Düzey Yönetici Gelişim Programını (</a:t>
            </a:r>
            <a:r>
              <a:rPr lang="tr-TR" i="1" dirty="0"/>
              <a:t>Advanced Leadership Development </a:t>
            </a:r>
            <a:r>
              <a:rPr lang="tr-TR" i="1" dirty="0" err="1"/>
              <a:t>Programme</a:t>
            </a:r>
            <a:r>
              <a:rPr lang="tr-TR" dirty="0"/>
              <a:t>) tamamlamıştır. </a:t>
            </a:r>
          </a:p>
          <a:p>
            <a:r>
              <a:rPr lang="tr-TR" dirty="0"/>
              <a:t>Birleşik Krallık vatandaşı olan Steve GRIFFITHS, bu ülkede mukimdir.</a:t>
            </a:r>
          </a:p>
        </p:txBody>
      </p:sp>
    </p:spTree>
    <p:extLst>
      <p:ext uri="{BB962C8B-B14F-4D97-AF65-F5344CB8AC3E}">
        <p14:creationId xmlns:p14="http://schemas.microsoft.com/office/powerpoint/2010/main" val="13930602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F6CEBB7-52B6-4340-843B-A39AD0CEB6ED}"/>
              </a:ext>
            </a:extLst>
          </p:cNvPr>
          <p:cNvSpPr>
            <a:spLocks noGrp="1"/>
          </p:cNvSpPr>
          <p:nvPr>
            <p:ph type="title"/>
          </p:nvPr>
        </p:nvSpPr>
        <p:spPr/>
        <p:txBody>
          <a:bodyPr/>
          <a:lstStyle/>
          <a:p>
            <a:r>
              <a:rPr lang="tr-TR" b="1" dirty="0" err="1"/>
              <a:t>Stephen</a:t>
            </a:r>
            <a:r>
              <a:rPr lang="tr-TR" b="1" dirty="0"/>
              <a:t> M. GRIFFITHS </a:t>
            </a:r>
            <a:br>
              <a:rPr lang="tr-TR" b="1" dirty="0"/>
            </a:br>
            <a:r>
              <a:rPr lang="tr-TR" b="1" dirty="0"/>
              <a:t>Bağımsız Yönetim Kurulu Üyesi </a:t>
            </a:r>
            <a:r>
              <a:rPr lang="tr-TR" dirty="0"/>
              <a:t>	</a:t>
            </a:r>
          </a:p>
        </p:txBody>
      </p:sp>
      <p:sp>
        <p:nvSpPr>
          <p:cNvPr id="3" name="İçerik Yer Tutucusu 2">
            <a:extLst>
              <a:ext uri="{FF2B5EF4-FFF2-40B4-BE49-F238E27FC236}">
                <a16:creationId xmlns:a16="http://schemas.microsoft.com/office/drawing/2014/main" id="{A167BC1D-5E9C-4298-A5EC-1DB6548E1CEA}"/>
              </a:ext>
            </a:extLst>
          </p:cNvPr>
          <p:cNvSpPr>
            <a:spLocks noGrp="1"/>
          </p:cNvSpPr>
          <p:nvPr>
            <p:ph idx="1"/>
          </p:nvPr>
        </p:nvSpPr>
        <p:spPr/>
        <p:txBody>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err="1">
                <a:solidFill>
                  <a:srgbClr val="000000"/>
                </a:solidFill>
                <a:latin typeface="Calibri" panose="020F0502020204030204" pitchFamily="34" charset="0"/>
              </a:rPr>
              <a:t>Oliver</a:t>
            </a:r>
            <a:r>
              <a:rPr lang="tr-TR" dirty="0">
                <a:solidFill>
                  <a:srgbClr val="000000"/>
                </a:solidFill>
                <a:latin typeface="Calibri" panose="020F0502020204030204" pitchFamily="34" charset="0"/>
              </a:rPr>
              <a:t> </a:t>
            </a:r>
            <a:r>
              <a:rPr lang="tr-TR" dirty="0" err="1">
                <a:solidFill>
                  <a:srgbClr val="000000"/>
                </a:solidFill>
                <a:latin typeface="Calibri" panose="020F0502020204030204" pitchFamily="34" charset="0"/>
              </a:rPr>
              <a:t>Wyman</a:t>
            </a:r>
            <a:r>
              <a:rPr lang="tr-TR" dirty="0">
                <a:solidFill>
                  <a:srgbClr val="000000"/>
                </a:solidFill>
                <a:latin typeface="Calibri" panose="020F0502020204030204" pitchFamily="34" charset="0"/>
              </a:rPr>
              <a:t> </a:t>
            </a:r>
            <a:r>
              <a:rPr lang="tr-TR" dirty="0" err="1">
                <a:solidFill>
                  <a:srgbClr val="000000"/>
                </a:solidFill>
                <a:latin typeface="Calibri" panose="020F0502020204030204" pitchFamily="34" charset="0"/>
              </a:rPr>
              <a:t>Consulting</a:t>
            </a:r>
            <a:r>
              <a:rPr lang="tr-TR" dirty="0">
                <a:solidFill>
                  <a:srgbClr val="000000"/>
                </a:solidFill>
                <a:latin typeface="Calibri" panose="020F0502020204030204" pitchFamily="34" charset="0"/>
              </a:rPr>
              <a:t>, Birleşik Krallık 	Bağımsız Danışman 	</a:t>
            </a:r>
            <a:endParaRPr lang="tr-TR" dirty="0">
              <a:latin typeface="Calibri" panose="020F0502020204030204" pitchFamily="34" charset="0"/>
            </a:endParaRPr>
          </a:p>
          <a:p>
            <a:r>
              <a:rPr lang="tr-TR" b="1" dirty="0">
                <a:solidFill>
                  <a:srgbClr val="000000"/>
                </a:solidFill>
                <a:latin typeface="Calibri" panose="020F0502020204030204" pitchFamily="34" charset="0"/>
              </a:rPr>
              <a:t>2. </a:t>
            </a:r>
            <a:r>
              <a:rPr lang="tr-TR" dirty="0" err="1">
                <a:solidFill>
                  <a:srgbClr val="000000"/>
                </a:solidFill>
                <a:latin typeface="Calibri" panose="020F0502020204030204" pitchFamily="34" charset="0"/>
              </a:rPr>
              <a:t>London</a:t>
            </a:r>
            <a:r>
              <a:rPr lang="tr-TR" dirty="0">
                <a:solidFill>
                  <a:srgbClr val="000000"/>
                </a:solidFill>
                <a:latin typeface="Calibri" panose="020F0502020204030204" pitchFamily="34" charset="0"/>
              </a:rPr>
              <a:t> Underground, Birleşik Krallık 	Operasyon Gen. Md. Yrd. 	</a:t>
            </a:r>
          </a:p>
          <a:p>
            <a:endParaRPr lang="tr-TR" dirty="0"/>
          </a:p>
        </p:txBody>
      </p:sp>
    </p:spTree>
    <p:extLst>
      <p:ext uri="{BB962C8B-B14F-4D97-AF65-F5344CB8AC3E}">
        <p14:creationId xmlns:p14="http://schemas.microsoft.com/office/powerpoint/2010/main" val="804236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A60A2E-AF1C-4D51-9556-0FBE8608DD96}"/>
              </a:ext>
            </a:extLst>
          </p:cNvPr>
          <p:cNvSpPr>
            <a:spLocks noGrp="1"/>
          </p:cNvSpPr>
          <p:nvPr>
            <p:ph type="title"/>
          </p:nvPr>
        </p:nvSpPr>
        <p:spPr/>
        <p:txBody>
          <a:bodyPr/>
          <a:lstStyle/>
          <a:p>
            <a:r>
              <a:rPr lang="tr-TR" dirty="0"/>
              <a:t>Dünden Bugüne </a:t>
            </a:r>
            <a:r>
              <a:rPr lang="tr-TR" dirty="0" err="1"/>
              <a:t>Pegasus</a:t>
            </a:r>
            <a:endParaRPr lang="tr-TR" dirty="0"/>
          </a:p>
        </p:txBody>
      </p:sp>
      <p:sp>
        <p:nvSpPr>
          <p:cNvPr id="3" name="İçerik Yer Tutucusu 2">
            <a:extLst>
              <a:ext uri="{FF2B5EF4-FFF2-40B4-BE49-F238E27FC236}">
                <a16:creationId xmlns:a16="http://schemas.microsoft.com/office/drawing/2014/main" id="{CACC69B6-BBEA-4404-87F5-8ACF218D26F1}"/>
              </a:ext>
            </a:extLst>
          </p:cNvPr>
          <p:cNvSpPr>
            <a:spLocks noGrp="1"/>
          </p:cNvSpPr>
          <p:nvPr>
            <p:ph idx="1"/>
          </p:nvPr>
        </p:nvSpPr>
        <p:spPr/>
        <p:txBody>
          <a:bodyPr>
            <a:normAutofit fontScale="92500" lnSpcReduction="10000"/>
          </a:bodyPr>
          <a:lstStyle/>
          <a:p>
            <a:pPr>
              <a:buFont typeface="Arial" panose="020B0604020202020204" pitchFamily="34" charset="0"/>
              <a:buChar char="•"/>
            </a:pPr>
            <a:r>
              <a:rPr lang="tr-TR" dirty="0"/>
              <a:t>Düşük maliyetli taşıyıcı modelini destekleyen </a:t>
            </a:r>
            <a:r>
              <a:rPr lang="tr-TR" b="1" dirty="0"/>
              <a:t>yan gelirleri getiren hizmetleri </a:t>
            </a:r>
            <a:r>
              <a:rPr lang="tr-TR" dirty="0"/>
              <a:t>uygulamaya sokmuştur.</a:t>
            </a:r>
          </a:p>
          <a:p>
            <a:pPr>
              <a:buFont typeface="Arial" panose="020B0604020202020204" pitchFamily="34" charset="0"/>
              <a:buChar char="•"/>
            </a:pPr>
            <a:r>
              <a:rPr lang="tr-TR" dirty="0"/>
              <a:t>2017 yılı sonu itibariyle 5.337 kişilik kocaman bir aileye ulaştı.</a:t>
            </a:r>
          </a:p>
          <a:p>
            <a:pPr>
              <a:buFont typeface="Arial" panose="020B0604020202020204" pitchFamily="34" charset="0"/>
              <a:buChar char="•"/>
            </a:pPr>
            <a:r>
              <a:rPr lang="tr-TR" dirty="0"/>
              <a:t>Uçuş emniyeti ve teknoloji konularında gerçekleştirdiği yatırımlarla misafirlerine ekonomik, güvenli ve tam zamanında seyahat imkanı sunan </a:t>
            </a:r>
            <a:r>
              <a:rPr lang="tr-TR" dirty="0" err="1"/>
              <a:t>Pegasus</a:t>
            </a:r>
            <a:r>
              <a:rPr lang="tr-TR" dirty="0"/>
              <a:t>, Türkiye’nin </a:t>
            </a:r>
            <a:r>
              <a:rPr lang="tr-TR" b="1" dirty="0"/>
              <a:t>en yeni uçuş eğitim merkezini </a:t>
            </a:r>
            <a:r>
              <a:rPr lang="tr-TR" dirty="0"/>
              <a:t>kurdu.</a:t>
            </a:r>
          </a:p>
          <a:p>
            <a:pPr>
              <a:buFont typeface="Arial" panose="020B0604020202020204" pitchFamily="34" charset="0"/>
              <a:buChar char="•"/>
            </a:pPr>
            <a:r>
              <a:rPr lang="tr-TR" dirty="0"/>
              <a:t>Ayrıca sistemlerinin </a:t>
            </a:r>
            <a:r>
              <a:rPr lang="tr-TR" dirty="0" err="1"/>
              <a:t>izlenilebilirliği</a:t>
            </a:r>
            <a:r>
              <a:rPr lang="tr-TR" dirty="0"/>
              <a:t> açısından büyük öneme sahip olan çift yönlü data aktarımını gerçekleştiren </a:t>
            </a:r>
            <a:r>
              <a:rPr lang="tr-TR" b="1" dirty="0"/>
              <a:t>Wireless </a:t>
            </a:r>
            <a:r>
              <a:rPr lang="tr-TR" b="1" dirty="0" err="1"/>
              <a:t>Groundlink</a:t>
            </a:r>
            <a:r>
              <a:rPr lang="tr-TR" b="1" dirty="0"/>
              <a:t> </a:t>
            </a:r>
            <a:r>
              <a:rPr lang="tr-TR" b="1" dirty="0" err="1"/>
              <a:t>End</a:t>
            </a:r>
            <a:r>
              <a:rPr lang="tr-TR" b="1" dirty="0"/>
              <a:t> </a:t>
            </a:r>
            <a:r>
              <a:rPr lang="tr-TR" b="1" dirty="0" err="1"/>
              <a:t>to</a:t>
            </a:r>
            <a:r>
              <a:rPr lang="tr-TR" b="1" dirty="0"/>
              <a:t> </a:t>
            </a:r>
            <a:r>
              <a:rPr lang="tr-TR" b="1" dirty="0" err="1"/>
              <a:t>End</a:t>
            </a:r>
            <a:r>
              <a:rPr lang="tr-TR" b="1" dirty="0"/>
              <a:t> Network Solutions </a:t>
            </a:r>
            <a:r>
              <a:rPr lang="tr-TR" dirty="0"/>
              <a:t>sistemini de filosuna entegre eden öncü hava yolu şirketlerinden biri oldu.</a:t>
            </a:r>
          </a:p>
          <a:p>
            <a:pPr>
              <a:buFont typeface="Arial" panose="020B0604020202020204" pitchFamily="34" charset="0"/>
              <a:buChar char="•"/>
            </a:pPr>
            <a:r>
              <a:rPr lang="tr-TR" dirty="0"/>
              <a:t>İstikrarlı büyümesini sürdüren </a:t>
            </a:r>
            <a:r>
              <a:rPr lang="tr-TR" dirty="0" err="1"/>
              <a:t>Pegasus</a:t>
            </a:r>
            <a:r>
              <a:rPr lang="tr-TR" dirty="0"/>
              <a:t>, 2011 yılında olduğu gibi 2012 yılında da </a:t>
            </a:r>
            <a:r>
              <a:rPr lang="tr-TR" dirty="0" err="1"/>
              <a:t>Official</a:t>
            </a:r>
            <a:r>
              <a:rPr lang="tr-TR" dirty="0"/>
              <a:t> </a:t>
            </a:r>
            <a:r>
              <a:rPr lang="tr-TR" dirty="0" err="1"/>
              <a:t>Airline</a:t>
            </a:r>
            <a:r>
              <a:rPr lang="tr-TR" dirty="0"/>
              <a:t> Guide (OAG) raporunda koltuk kapasiteleri baz alınarak yapılan sıralamaya göre Avrupa’nın en büyük 25 hava yolu arasında </a:t>
            </a:r>
            <a:r>
              <a:rPr lang="tr-TR" b="1" dirty="0"/>
              <a:t>“Avrupa’nın En Hızlı Büyüyen Havayolu” </a:t>
            </a:r>
            <a:r>
              <a:rPr lang="tr-TR" dirty="0"/>
              <a:t>olarak gösterilmiştir.</a:t>
            </a:r>
          </a:p>
          <a:p>
            <a:pPr>
              <a:buFont typeface="Arial" panose="020B0604020202020204" pitchFamily="34" charset="0"/>
              <a:buChar char="•"/>
            </a:pPr>
            <a:r>
              <a:rPr lang="tr-TR" dirty="0"/>
              <a:t>Paylarının yüzde </a:t>
            </a:r>
            <a:r>
              <a:rPr lang="tr-TR" b="1" dirty="0"/>
              <a:t>34,5’lik kısmını halka arz </a:t>
            </a:r>
            <a:r>
              <a:rPr lang="tr-TR" dirty="0"/>
              <a:t>ederek 26 Nisan 2013 tarihinde Borsa İstanbul’da “PGSUS” kodu ile işlem görmeye başlayan </a:t>
            </a:r>
            <a:r>
              <a:rPr lang="tr-TR" dirty="0" err="1"/>
              <a:t>Pegasus</a:t>
            </a:r>
            <a:r>
              <a:rPr lang="tr-TR" dirty="0"/>
              <a:t> Hava Yolları; Türkiye’de borsaya </a:t>
            </a:r>
            <a:r>
              <a:rPr lang="tr-TR" dirty="0" err="1"/>
              <a:t>kote</a:t>
            </a:r>
            <a:r>
              <a:rPr lang="tr-TR" dirty="0"/>
              <a:t> olan ilk özel havayoludur.</a:t>
            </a:r>
          </a:p>
        </p:txBody>
      </p:sp>
    </p:spTree>
    <p:extLst>
      <p:ext uri="{BB962C8B-B14F-4D97-AF65-F5344CB8AC3E}">
        <p14:creationId xmlns:p14="http://schemas.microsoft.com/office/powerpoint/2010/main" val="447901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C45E2C-2C91-4FC3-8379-D0F913B73D6D}"/>
              </a:ext>
            </a:extLst>
          </p:cNvPr>
          <p:cNvSpPr>
            <a:spLocks noGrp="1"/>
          </p:cNvSpPr>
          <p:nvPr>
            <p:ph type="title"/>
          </p:nvPr>
        </p:nvSpPr>
        <p:spPr/>
        <p:txBody>
          <a:bodyPr>
            <a:normAutofit fontScale="90000"/>
          </a:bodyPr>
          <a:lstStyle/>
          <a:p>
            <a:r>
              <a:rPr lang="tr-TR" b="1" dirty="0"/>
              <a:t>Michael G. POWELL </a:t>
            </a:r>
            <a:br>
              <a:rPr lang="tr-TR" b="1" dirty="0"/>
            </a:br>
            <a:r>
              <a:rPr lang="tr-TR" b="1" dirty="0"/>
              <a:t>İcrada Görev Almayan Yönetim Kurulu Üyesi </a:t>
            </a:r>
            <a:endParaRPr lang="tr-TR" dirty="0"/>
          </a:p>
        </p:txBody>
      </p:sp>
      <p:sp>
        <p:nvSpPr>
          <p:cNvPr id="3" name="İçerik Yer Tutucusu 2">
            <a:extLst>
              <a:ext uri="{FF2B5EF4-FFF2-40B4-BE49-F238E27FC236}">
                <a16:creationId xmlns:a16="http://schemas.microsoft.com/office/drawing/2014/main" id="{12ADDCC9-DC65-45BA-985D-325F4CBB1F49}"/>
              </a:ext>
            </a:extLst>
          </p:cNvPr>
          <p:cNvSpPr>
            <a:spLocks noGrp="1"/>
          </p:cNvSpPr>
          <p:nvPr>
            <p:ph idx="1"/>
          </p:nvPr>
        </p:nvSpPr>
        <p:spPr>
          <a:xfrm>
            <a:off x="1097280" y="1845734"/>
            <a:ext cx="10058400" cy="3452130"/>
          </a:xfrm>
        </p:spPr>
        <p:txBody>
          <a:bodyPr>
            <a:normAutofit/>
          </a:bodyPr>
          <a:lstStyle/>
          <a:p>
            <a:pPr marL="0" indent="0">
              <a:buNone/>
            </a:pPr>
            <a:r>
              <a:rPr lang="tr-TR" dirty="0"/>
              <a:t>Nisan 2018’den bu yana Şirketimizde icrada görev almayan Yönetim Kurulu üyesi olarak görev yapmaktadır </a:t>
            </a:r>
          </a:p>
          <a:p>
            <a:pPr marL="0" indent="0">
              <a:buNone/>
            </a:pPr>
            <a:r>
              <a:rPr lang="tr-TR" dirty="0"/>
              <a:t>Düşük maliyetli havayolu taşımacılığı alanında önemli tecrübe sahibi olan POWELL Haziran 2017'den bu yana </a:t>
            </a:r>
            <a:r>
              <a:rPr lang="tr-TR" dirty="0" err="1"/>
              <a:t>Flybondi</a:t>
            </a:r>
            <a:r>
              <a:rPr lang="tr-TR" dirty="0"/>
              <a:t> Grubunun icradan sorumlu yönetim kurulu başkanlığı ve geçici olarak mali işlerden sorumlu genel müdür yardımcılığı (CFO) görevlerini yürütmektedir. </a:t>
            </a:r>
          </a:p>
          <a:p>
            <a:pPr marL="0" indent="0">
              <a:buNone/>
            </a:pPr>
            <a:r>
              <a:rPr lang="tr-TR" dirty="0"/>
              <a:t>Haziran 2007 ila Aralık 2015 arasında </a:t>
            </a:r>
            <a:r>
              <a:rPr lang="tr-TR" dirty="0" err="1"/>
              <a:t>WizzAir</a:t>
            </a:r>
            <a:r>
              <a:rPr lang="tr-TR" dirty="0"/>
              <a:t> Grubunda CFO olarak görev yapan POWELL, 1997 ila 2007 yılları arasında çeşitli finansal kuruluşlarda havacılık piyasa araştırmaları birim yöneticiliği ve fon yöneticiliği görevlerinde bulunmuştur. </a:t>
            </a:r>
          </a:p>
          <a:p>
            <a:pPr marL="0" indent="0">
              <a:buNone/>
            </a:pPr>
            <a:r>
              <a:rPr lang="tr-TR" dirty="0"/>
              <a:t>Manchester Üniversitesi'nden yönetim bilimleri alanında lisans derecesi almıştır. </a:t>
            </a:r>
          </a:p>
        </p:txBody>
      </p:sp>
      <p:sp>
        <p:nvSpPr>
          <p:cNvPr id="4" name="Dikdörtgen 3">
            <a:extLst>
              <a:ext uri="{FF2B5EF4-FFF2-40B4-BE49-F238E27FC236}">
                <a16:creationId xmlns:a16="http://schemas.microsoft.com/office/drawing/2014/main" id="{93AB00FE-69F3-4FA9-889A-50234680E02C}"/>
              </a:ext>
            </a:extLst>
          </p:cNvPr>
          <p:cNvSpPr/>
          <p:nvPr/>
        </p:nvSpPr>
        <p:spPr>
          <a:xfrm>
            <a:off x="1097280" y="5371068"/>
            <a:ext cx="6096000" cy="1200329"/>
          </a:xfrm>
          <a:prstGeom prst="rect">
            <a:avLst/>
          </a:prstGeom>
        </p:spPr>
        <p:txBody>
          <a:bodyPr>
            <a:spAutoFit/>
          </a:bodyPr>
          <a:lstStyle/>
          <a:p>
            <a:r>
              <a:rPr lang="tr-TR" b="1" i="1" dirty="0">
                <a:solidFill>
                  <a:srgbClr val="000000"/>
                </a:solidFill>
                <a:latin typeface="Calibri" panose="020F0502020204030204" pitchFamily="34" charset="0"/>
              </a:rPr>
              <a:t>2018 Yılında Şirket Dışında Üstlenilen Görevler </a:t>
            </a:r>
            <a:r>
              <a:rPr lang="tr-TR" dirty="0">
                <a:solidFill>
                  <a:srgbClr val="000000"/>
                </a:solidFill>
                <a:latin typeface="Calibri" panose="020F0502020204030204" pitchFamily="34" charset="0"/>
              </a:rPr>
              <a:t>	</a:t>
            </a:r>
          </a:p>
          <a:p>
            <a:endParaRPr lang="tr-TR" dirty="0">
              <a:latin typeface="Calibri" panose="020F0502020204030204" pitchFamily="34" charset="0"/>
            </a:endParaRPr>
          </a:p>
          <a:p>
            <a:r>
              <a:rPr lang="tr-TR" b="1" dirty="0">
                <a:solidFill>
                  <a:srgbClr val="000000"/>
                </a:solidFill>
                <a:latin typeface="Calibri" panose="020F0502020204030204" pitchFamily="34" charset="0"/>
              </a:rPr>
              <a:t>1. </a:t>
            </a:r>
            <a:r>
              <a:rPr lang="tr-TR" dirty="0" err="1">
                <a:solidFill>
                  <a:srgbClr val="000000"/>
                </a:solidFill>
                <a:latin typeface="Calibri" panose="020F0502020204030204" pitchFamily="34" charset="0"/>
              </a:rPr>
              <a:t>Flybondi</a:t>
            </a:r>
            <a:r>
              <a:rPr lang="tr-TR" dirty="0">
                <a:solidFill>
                  <a:srgbClr val="000000"/>
                </a:solidFill>
                <a:latin typeface="Calibri" panose="020F0502020204030204" pitchFamily="34" charset="0"/>
              </a:rPr>
              <a:t> Limited, Birleşik Krallık 	Yönetim Kurulu Başkanı 	</a:t>
            </a:r>
          </a:p>
        </p:txBody>
      </p:sp>
    </p:spTree>
    <p:extLst>
      <p:ext uri="{BB962C8B-B14F-4D97-AF65-F5344CB8AC3E}">
        <p14:creationId xmlns:p14="http://schemas.microsoft.com/office/powerpoint/2010/main" val="2845061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7AD7BCF-2663-4DF2-BACF-29A9209C4548}"/>
              </a:ext>
            </a:extLst>
          </p:cNvPr>
          <p:cNvSpPr>
            <a:spLocks noGrp="1"/>
          </p:cNvSpPr>
          <p:nvPr>
            <p:ph type="title"/>
          </p:nvPr>
        </p:nvSpPr>
        <p:spPr/>
        <p:txBody>
          <a:bodyPr/>
          <a:lstStyle/>
          <a:p>
            <a:r>
              <a:rPr lang="tr-TR" dirty="0" err="1"/>
              <a:t>Pegasus</a:t>
            </a:r>
            <a:r>
              <a:rPr lang="tr-TR" dirty="0"/>
              <a:t> </a:t>
            </a:r>
            <a:br>
              <a:rPr lang="tr-TR" dirty="0"/>
            </a:br>
            <a:r>
              <a:rPr lang="tr-TR" dirty="0"/>
              <a:t>Pazar Payı Oranları (2015 – 2018) </a:t>
            </a:r>
          </a:p>
        </p:txBody>
      </p:sp>
      <p:graphicFrame>
        <p:nvGraphicFramePr>
          <p:cNvPr id="4" name="Tablo 3">
            <a:extLst>
              <a:ext uri="{FF2B5EF4-FFF2-40B4-BE49-F238E27FC236}">
                <a16:creationId xmlns:a16="http://schemas.microsoft.com/office/drawing/2014/main" id="{42B92D48-A9E8-4CCC-81B4-9E7BDF2D433E}"/>
              </a:ext>
            </a:extLst>
          </p:cNvPr>
          <p:cNvGraphicFramePr>
            <a:graphicFrameLocks noGrp="1"/>
          </p:cNvGraphicFramePr>
          <p:nvPr>
            <p:extLst>
              <p:ext uri="{D42A27DB-BD31-4B8C-83A1-F6EECF244321}">
                <p14:modId xmlns:p14="http://schemas.microsoft.com/office/powerpoint/2010/main" val="1286905640"/>
              </p:ext>
            </p:extLst>
          </p:nvPr>
        </p:nvGraphicFramePr>
        <p:xfrm>
          <a:off x="1251678" y="2529612"/>
          <a:ext cx="8128000" cy="1112520"/>
        </p:xfrm>
        <a:graphic>
          <a:graphicData uri="http://schemas.openxmlformats.org/drawingml/2006/table">
            <a:tbl>
              <a:tblPr firstRow="1" bandRow="1">
                <a:tableStyleId>{5C22544A-7EE6-4342-B048-85BDC9FD1C3A}</a:tableStyleId>
              </a:tblPr>
              <a:tblGrid>
                <a:gridCol w="1625600">
                  <a:extLst>
                    <a:ext uri="{9D8B030D-6E8A-4147-A177-3AD203B41FA5}">
                      <a16:colId xmlns:a16="http://schemas.microsoft.com/office/drawing/2014/main" val="619426985"/>
                    </a:ext>
                  </a:extLst>
                </a:gridCol>
                <a:gridCol w="1625600">
                  <a:extLst>
                    <a:ext uri="{9D8B030D-6E8A-4147-A177-3AD203B41FA5}">
                      <a16:colId xmlns:a16="http://schemas.microsoft.com/office/drawing/2014/main" val="334163978"/>
                    </a:ext>
                  </a:extLst>
                </a:gridCol>
                <a:gridCol w="1625600">
                  <a:extLst>
                    <a:ext uri="{9D8B030D-6E8A-4147-A177-3AD203B41FA5}">
                      <a16:colId xmlns:a16="http://schemas.microsoft.com/office/drawing/2014/main" val="2532954454"/>
                    </a:ext>
                  </a:extLst>
                </a:gridCol>
                <a:gridCol w="1625600">
                  <a:extLst>
                    <a:ext uri="{9D8B030D-6E8A-4147-A177-3AD203B41FA5}">
                      <a16:colId xmlns:a16="http://schemas.microsoft.com/office/drawing/2014/main" val="2245363145"/>
                    </a:ext>
                  </a:extLst>
                </a:gridCol>
                <a:gridCol w="1625600">
                  <a:extLst>
                    <a:ext uri="{9D8B030D-6E8A-4147-A177-3AD203B41FA5}">
                      <a16:colId xmlns:a16="http://schemas.microsoft.com/office/drawing/2014/main" val="2815870563"/>
                    </a:ext>
                  </a:extLst>
                </a:gridCol>
              </a:tblGrid>
              <a:tr h="370840">
                <a:tc>
                  <a:txBody>
                    <a:bodyPr/>
                    <a:lstStyle/>
                    <a:p>
                      <a:endParaRPr lang="tr-TR" dirty="0"/>
                    </a:p>
                  </a:txBody>
                  <a:tcPr/>
                </a:tc>
                <a:tc>
                  <a:txBody>
                    <a:bodyPr/>
                    <a:lstStyle/>
                    <a:p>
                      <a:r>
                        <a:rPr lang="tr-TR" dirty="0"/>
                        <a:t>2015</a:t>
                      </a:r>
                    </a:p>
                  </a:txBody>
                  <a:tcPr/>
                </a:tc>
                <a:tc>
                  <a:txBody>
                    <a:bodyPr/>
                    <a:lstStyle/>
                    <a:p>
                      <a:r>
                        <a:rPr lang="tr-TR" dirty="0"/>
                        <a:t>2016</a:t>
                      </a:r>
                    </a:p>
                  </a:txBody>
                  <a:tcPr/>
                </a:tc>
                <a:tc>
                  <a:txBody>
                    <a:bodyPr/>
                    <a:lstStyle/>
                    <a:p>
                      <a:r>
                        <a:rPr lang="tr-TR" dirty="0"/>
                        <a:t>2017</a:t>
                      </a:r>
                    </a:p>
                  </a:txBody>
                  <a:tcPr/>
                </a:tc>
                <a:tc>
                  <a:txBody>
                    <a:bodyPr/>
                    <a:lstStyle/>
                    <a:p>
                      <a:r>
                        <a:rPr lang="tr-TR" dirty="0"/>
                        <a:t>2018</a:t>
                      </a:r>
                    </a:p>
                  </a:txBody>
                  <a:tcPr/>
                </a:tc>
                <a:extLst>
                  <a:ext uri="{0D108BD9-81ED-4DB2-BD59-A6C34878D82A}">
                    <a16:rowId xmlns:a16="http://schemas.microsoft.com/office/drawing/2014/main" val="3420257621"/>
                  </a:ext>
                </a:extLst>
              </a:tr>
              <a:tr h="370840">
                <a:tc>
                  <a:txBody>
                    <a:bodyPr/>
                    <a:lstStyle/>
                    <a:p>
                      <a:r>
                        <a:rPr lang="tr-TR" dirty="0"/>
                        <a:t>Yurt İçi</a:t>
                      </a:r>
                    </a:p>
                  </a:txBody>
                  <a:tcPr/>
                </a:tc>
                <a:tc>
                  <a:txBody>
                    <a:bodyPr/>
                    <a:lstStyle/>
                    <a:p>
                      <a:r>
                        <a:rPr lang="tr-TR" dirty="0"/>
                        <a:t>28,5 %</a:t>
                      </a:r>
                    </a:p>
                  </a:txBody>
                  <a:tcPr/>
                </a:tc>
                <a:tc>
                  <a:txBody>
                    <a:bodyPr/>
                    <a:lstStyle/>
                    <a:p>
                      <a:r>
                        <a:rPr lang="tr-TR" dirty="0"/>
                        <a:t>29,9 % </a:t>
                      </a:r>
                    </a:p>
                  </a:txBody>
                  <a:tcPr/>
                </a:tc>
                <a:tc>
                  <a:txBody>
                    <a:bodyPr/>
                    <a:lstStyle/>
                    <a:p>
                      <a:r>
                        <a:rPr lang="tr-TR" dirty="0"/>
                        <a:t>30,8 %</a:t>
                      </a:r>
                    </a:p>
                  </a:txBody>
                  <a:tcPr/>
                </a:tc>
                <a:tc>
                  <a:txBody>
                    <a:bodyPr/>
                    <a:lstStyle/>
                    <a:p>
                      <a:r>
                        <a:rPr lang="tr-TR" dirty="0"/>
                        <a:t>31,4 %</a:t>
                      </a:r>
                    </a:p>
                  </a:txBody>
                  <a:tcPr/>
                </a:tc>
                <a:extLst>
                  <a:ext uri="{0D108BD9-81ED-4DB2-BD59-A6C34878D82A}">
                    <a16:rowId xmlns:a16="http://schemas.microsoft.com/office/drawing/2014/main" val="3920833615"/>
                  </a:ext>
                </a:extLst>
              </a:tr>
              <a:tr h="370840">
                <a:tc>
                  <a:txBody>
                    <a:bodyPr/>
                    <a:lstStyle/>
                    <a:p>
                      <a:r>
                        <a:rPr lang="tr-TR" dirty="0"/>
                        <a:t>Yurt Dışı</a:t>
                      </a:r>
                    </a:p>
                  </a:txBody>
                  <a:tcPr/>
                </a:tc>
                <a:tc>
                  <a:txBody>
                    <a:bodyPr/>
                    <a:lstStyle/>
                    <a:p>
                      <a:r>
                        <a:rPr lang="tr-TR" dirty="0"/>
                        <a:t>9,6 %</a:t>
                      </a:r>
                    </a:p>
                  </a:txBody>
                  <a:tcPr/>
                </a:tc>
                <a:tc>
                  <a:txBody>
                    <a:bodyPr/>
                    <a:lstStyle/>
                    <a:p>
                      <a:r>
                        <a:rPr lang="tr-TR" dirty="0"/>
                        <a:t>11,6 %</a:t>
                      </a:r>
                    </a:p>
                  </a:txBody>
                  <a:tcPr/>
                </a:tc>
                <a:tc>
                  <a:txBody>
                    <a:bodyPr/>
                    <a:lstStyle/>
                    <a:p>
                      <a:r>
                        <a:rPr lang="tr-TR" dirty="0"/>
                        <a:t>12,4 %</a:t>
                      </a:r>
                    </a:p>
                  </a:txBody>
                  <a:tcPr/>
                </a:tc>
                <a:tc>
                  <a:txBody>
                    <a:bodyPr/>
                    <a:lstStyle/>
                    <a:p>
                      <a:r>
                        <a:rPr lang="tr-TR" dirty="0"/>
                        <a:t>12,2 %</a:t>
                      </a:r>
                    </a:p>
                  </a:txBody>
                  <a:tcPr/>
                </a:tc>
                <a:extLst>
                  <a:ext uri="{0D108BD9-81ED-4DB2-BD59-A6C34878D82A}">
                    <a16:rowId xmlns:a16="http://schemas.microsoft.com/office/drawing/2014/main" val="1834040727"/>
                  </a:ext>
                </a:extLst>
              </a:tr>
            </a:tbl>
          </a:graphicData>
        </a:graphic>
      </p:graphicFrame>
    </p:spTree>
    <p:extLst>
      <p:ext uri="{BB962C8B-B14F-4D97-AF65-F5344CB8AC3E}">
        <p14:creationId xmlns:p14="http://schemas.microsoft.com/office/powerpoint/2010/main" val="1568758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ACDEB5F7-D7BD-4133-B0EC-170EFE7ED462}"/>
              </a:ext>
            </a:extLst>
          </p:cNvPr>
          <p:cNvSpPr>
            <a:spLocks noGrp="1"/>
          </p:cNvSpPr>
          <p:nvPr>
            <p:ph type="title"/>
          </p:nvPr>
        </p:nvSpPr>
        <p:spPr/>
        <p:txBody>
          <a:bodyPr/>
          <a:lstStyle/>
          <a:p>
            <a:r>
              <a:rPr lang="tr-TR" b="1" dirty="0"/>
              <a:t>Bağlı ortaklıklar, </a:t>
            </a:r>
            <a:br>
              <a:rPr lang="tr-TR" b="1" dirty="0"/>
            </a:br>
            <a:r>
              <a:rPr lang="tr-TR" b="1" dirty="0"/>
              <a:t>İştirakler ve İş Ortaklıkları </a:t>
            </a:r>
            <a:endParaRPr lang="tr-TR" dirty="0"/>
          </a:p>
        </p:txBody>
      </p:sp>
      <p:pic>
        <p:nvPicPr>
          <p:cNvPr id="4" name="İçerik Yer Tutucusu 3">
            <a:extLst>
              <a:ext uri="{FF2B5EF4-FFF2-40B4-BE49-F238E27FC236}">
                <a16:creationId xmlns:a16="http://schemas.microsoft.com/office/drawing/2014/main" id="{6B1018CA-58D7-4E3E-AAFB-8216EF16F2A6}"/>
              </a:ext>
            </a:extLst>
          </p:cNvPr>
          <p:cNvPicPr>
            <a:picLocks noGrp="1" noChangeAspect="1"/>
          </p:cNvPicPr>
          <p:nvPr>
            <p:ph idx="1"/>
          </p:nvPr>
        </p:nvPicPr>
        <p:blipFill>
          <a:blip r:embed="rId2"/>
          <a:stretch>
            <a:fillRect/>
          </a:stretch>
        </p:blipFill>
        <p:spPr>
          <a:xfrm>
            <a:off x="1626047" y="1846263"/>
            <a:ext cx="9000232" cy="4022725"/>
          </a:xfrm>
          <a:prstGeom prst="rect">
            <a:avLst/>
          </a:prstGeom>
        </p:spPr>
      </p:pic>
    </p:spTree>
    <p:extLst>
      <p:ext uri="{BB962C8B-B14F-4D97-AF65-F5344CB8AC3E}">
        <p14:creationId xmlns:p14="http://schemas.microsoft.com/office/powerpoint/2010/main" val="3446755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BB659BB-A2EB-41EA-A793-70CE718E5571}"/>
              </a:ext>
            </a:extLst>
          </p:cNvPr>
          <p:cNvSpPr>
            <a:spLocks noGrp="1"/>
          </p:cNvSpPr>
          <p:nvPr>
            <p:ph type="title"/>
          </p:nvPr>
        </p:nvSpPr>
        <p:spPr/>
        <p:txBody>
          <a:bodyPr/>
          <a:lstStyle/>
          <a:p>
            <a:r>
              <a:rPr lang="tr-TR" dirty="0" err="1"/>
              <a:t>Pegasus</a:t>
            </a:r>
            <a:r>
              <a:rPr lang="tr-TR" dirty="0"/>
              <a:t> </a:t>
            </a:r>
            <a:br>
              <a:rPr lang="tr-TR" dirty="0"/>
            </a:br>
            <a:r>
              <a:rPr lang="tr-TR" dirty="0"/>
              <a:t>Konsolide Uçak Filosu</a:t>
            </a:r>
          </a:p>
        </p:txBody>
      </p:sp>
      <p:pic>
        <p:nvPicPr>
          <p:cNvPr id="4" name="İçerik Yer Tutucusu 3">
            <a:extLst>
              <a:ext uri="{FF2B5EF4-FFF2-40B4-BE49-F238E27FC236}">
                <a16:creationId xmlns:a16="http://schemas.microsoft.com/office/drawing/2014/main" id="{B16EEA2E-4E56-4C88-A096-F461078E7CFA}"/>
              </a:ext>
            </a:extLst>
          </p:cNvPr>
          <p:cNvPicPr>
            <a:picLocks noGrp="1" noChangeAspect="1"/>
          </p:cNvPicPr>
          <p:nvPr>
            <p:ph idx="1"/>
          </p:nvPr>
        </p:nvPicPr>
        <p:blipFill>
          <a:blip r:embed="rId2"/>
          <a:stretch>
            <a:fillRect/>
          </a:stretch>
        </p:blipFill>
        <p:spPr>
          <a:xfrm>
            <a:off x="1097280" y="2091867"/>
            <a:ext cx="8477250" cy="2400300"/>
          </a:xfrm>
          <a:prstGeom prst="rect">
            <a:avLst/>
          </a:prstGeom>
        </p:spPr>
      </p:pic>
    </p:spTree>
    <p:extLst>
      <p:ext uri="{BB962C8B-B14F-4D97-AF65-F5344CB8AC3E}">
        <p14:creationId xmlns:p14="http://schemas.microsoft.com/office/powerpoint/2010/main" val="21143882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1195CF9-02FE-47F3-BA71-D727CD824F28}"/>
              </a:ext>
            </a:extLst>
          </p:cNvPr>
          <p:cNvSpPr>
            <a:spLocks noGrp="1"/>
          </p:cNvSpPr>
          <p:nvPr>
            <p:ph type="title"/>
          </p:nvPr>
        </p:nvSpPr>
        <p:spPr/>
        <p:txBody>
          <a:bodyPr/>
          <a:lstStyle/>
          <a:p>
            <a:r>
              <a:rPr lang="tr-TR" dirty="0" err="1"/>
              <a:t>Pegasus</a:t>
            </a:r>
            <a:br>
              <a:rPr lang="tr-TR" dirty="0"/>
            </a:br>
            <a:r>
              <a:rPr lang="tr-TR" dirty="0"/>
              <a:t>Toplam Trafik Sonuçları </a:t>
            </a:r>
          </a:p>
        </p:txBody>
      </p:sp>
      <p:pic>
        <p:nvPicPr>
          <p:cNvPr id="4" name="İçerik Yer Tutucusu 3">
            <a:extLst>
              <a:ext uri="{FF2B5EF4-FFF2-40B4-BE49-F238E27FC236}">
                <a16:creationId xmlns:a16="http://schemas.microsoft.com/office/drawing/2014/main" id="{C256B724-F047-4C6C-B2A9-DB3F8F17B036}"/>
              </a:ext>
            </a:extLst>
          </p:cNvPr>
          <p:cNvPicPr>
            <a:picLocks noGrp="1" noChangeAspect="1"/>
          </p:cNvPicPr>
          <p:nvPr>
            <p:ph idx="1"/>
          </p:nvPr>
        </p:nvPicPr>
        <p:blipFill>
          <a:blip r:embed="rId2"/>
          <a:stretch>
            <a:fillRect/>
          </a:stretch>
        </p:blipFill>
        <p:spPr>
          <a:xfrm>
            <a:off x="1097279" y="1874165"/>
            <a:ext cx="10056503" cy="3037199"/>
          </a:xfrm>
          <a:prstGeom prst="rect">
            <a:avLst/>
          </a:prstGeom>
        </p:spPr>
      </p:pic>
    </p:spTree>
    <p:extLst>
      <p:ext uri="{BB962C8B-B14F-4D97-AF65-F5344CB8AC3E}">
        <p14:creationId xmlns:p14="http://schemas.microsoft.com/office/powerpoint/2010/main" val="34167827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D4044A9-B037-4280-9B45-B3ECC6124C4F}"/>
              </a:ext>
            </a:extLst>
          </p:cNvPr>
          <p:cNvSpPr>
            <a:spLocks noGrp="1"/>
          </p:cNvSpPr>
          <p:nvPr>
            <p:ph type="title"/>
          </p:nvPr>
        </p:nvSpPr>
        <p:spPr/>
        <p:txBody>
          <a:bodyPr/>
          <a:lstStyle/>
          <a:p>
            <a:r>
              <a:rPr lang="tr-TR" dirty="0"/>
              <a:t>İç hatlar ve </a:t>
            </a:r>
            <a:br>
              <a:rPr lang="tr-TR" dirty="0"/>
            </a:br>
            <a:r>
              <a:rPr lang="tr-TR" dirty="0"/>
              <a:t>Dış hatlar</a:t>
            </a:r>
          </a:p>
        </p:txBody>
      </p:sp>
      <p:pic>
        <p:nvPicPr>
          <p:cNvPr id="4" name="İçerik Yer Tutucusu 3">
            <a:extLst>
              <a:ext uri="{FF2B5EF4-FFF2-40B4-BE49-F238E27FC236}">
                <a16:creationId xmlns:a16="http://schemas.microsoft.com/office/drawing/2014/main" id="{F84C1602-794D-4340-B457-D020DCB37122}"/>
              </a:ext>
            </a:extLst>
          </p:cNvPr>
          <p:cNvPicPr>
            <a:picLocks noGrp="1" noChangeAspect="1"/>
          </p:cNvPicPr>
          <p:nvPr>
            <p:ph idx="1"/>
          </p:nvPr>
        </p:nvPicPr>
        <p:blipFill>
          <a:blip r:embed="rId2"/>
          <a:stretch>
            <a:fillRect/>
          </a:stretch>
        </p:blipFill>
        <p:spPr>
          <a:xfrm>
            <a:off x="1097280" y="1890713"/>
            <a:ext cx="8391525" cy="2105025"/>
          </a:xfrm>
          <a:prstGeom prst="rect">
            <a:avLst/>
          </a:prstGeom>
        </p:spPr>
      </p:pic>
      <p:pic>
        <p:nvPicPr>
          <p:cNvPr id="5" name="Resim 4">
            <a:extLst>
              <a:ext uri="{FF2B5EF4-FFF2-40B4-BE49-F238E27FC236}">
                <a16:creationId xmlns:a16="http://schemas.microsoft.com/office/drawing/2014/main" id="{45C86833-2168-41F0-9ED0-A6417430002B}"/>
              </a:ext>
            </a:extLst>
          </p:cNvPr>
          <p:cNvPicPr>
            <a:picLocks noChangeAspect="1"/>
          </p:cNvPicPr>
          <p:nvPr/>
        </p:nvPicPr>
        <p:blipFill>
          <a:blip r:embed="rId3"/>
          <a:stretch>
            <a:fillRect/>
          </a:stretch>
        </p:blipFill>
        <p:spPr>
          <a:xfrm>
            <a:off x="1144219" y="3995738"/>
            <a:ext cx="8410575" cy="2047875"/>
          </a:xfrm>
          <a:prstGeom prst="rect">
            <a:avLst/>
          </a:prstGeom>
        </p:spPr>
      </p:pic>
    </p:spTree>
    <p:extLst>
      <p:ext uri="{BB962C8B-B14F-4D97-AF65-F5344CB8AC3E}">
        <p14:creationId xmlns:p14="http://schemas.microsoft.com/office/powerpoint/2010/main" val="278957090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D393BC6-D3D4-40FA-9F31-F91CD51D8D1A}"/>
              </a:ext>
            </a:extLst>
          </p:cNvPr>
          <p:cNvSpPr>
            <a:spLocks noGrp="1"/>
          </p:cNvSpPr>
          <p:nvPr>
            <p:ph type="title"/>
          </p:nvPr>
        </p:nvSpPr>
        <p:spPr/>
        <p:txBody>
          <a:bodyPr/>
          <a:lstStyle/>
          <a:p>
            <a:r>
              <a:rPr lang="tr-TR" dirty="0"/>
              <a:t>Charter</a:t>
            </a:r>
          </a:p>
        </p:txBody>
      </p:sp>
      <p:pic>
        <p:nvPicPr>
          <p:cNvPr id="4" name="İçerik Yer Tutucusu 3">
            <a:extLst>
              <a:ext uri="{FF2B5EF4-FFF2-40B4-BE49-F238E27FC236}">
                <a16:creationId xmlns:a16="http://schemas.microsoft.com/office/drawing/2014/main" id="{5FFD02AD-D9DE-4158-B011-06590277ED74}"/>
              </a:ext>
            </a:extLst>
          </p:cNvPr>
          <p:cNvPicPr>
            <a:picLocks noGrp="1" noChangeAspect="1"/>
          </p:cNvPicPr>
          <p:nvPr>
            <p:ph idx="1"/>
          </p:nvPr>
        </p:nvPicPr>
        <p:blipFill>
          <a:blip r:embed="rId2"/>
          <a:stretch>
            <a:fillRect/>
          </a:stretch>
        </p:blipFill>
        <p:spPr>
          <a:xfrm>
            <a:off x="1097280" y="2166742"/>
            <a:ext cx="8515350" cy="1590675"/>
          </a:xfrm>
          <a:prstGeom prst="rect">
            <a:avLst/>
          </a:prstGeom>
        </p:spPr>
      </p:pic>
    </p:spTree>
    <p:extLst>
      <p:ext uri="{BB962C8B-B14F-4D97-AF65-F5344CB8AC3E}">
        <p14:creationId xmlns:p14="http://schemas.microsoft.com/office/powerpoint/2010/main" val="25419685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8DC84C8-3BAD-42C1-998D-E9CEEC038FEE}"/>
              </a:ext>
            </a:extLst>
          </p:cNvPr>
          <p:cNvSpPr>
            <a:spLocks noGrp="1"/>
          </p:cNvSpPr>
          <p:nvPr>
            <p:ph type="title"/>
          </p:nvPr>
        </p:nvSpPr>
        <p:spPr/>
        <p:txBody>
          <a:bodyPr/>
          <a:lstStyle/>
          <a:p>
            <a:r>
              <a:rPr lang="tr-TR" b="1" dirty="0"/>
              <a:t>Bir Bakışta </a:t>
            </a:r>
            <a:br>
              <a:rPr lang="tr-TR" b="1" dirty="0"/>
            </a:br>
            <a:r>
              <a:rPr lang="tr-TR" b="1" dirty="0"/>
              <a:t>Türk Havacılık Sektörü </a:t>
            </a:r>
            <a:endParaRPr lang="tr-TR" dirty="0"/>
          </a:p>
        </p:txBody>
      </p:sp>
      <p:pic>
        <p:nvPicPr>
          <p:cNvPr id="4" name="İçerik Yer Tutucusu 3">
            <a:extLst>
              <a:ext uri="{FF2B5EF4-FFF2-40B4-BE49-F238E27FC236}">
                <a16:creationId xmlns:a16="http://schemas.microsoft.com/office/drawing/2014/main" id="{FCABD812-4FFB-4174-9680-72D86EDA6979}"/>
              </a:ext>
            </a:extLst>
          </p:cNvPr>
          <p:cNvPicPr>
            <a:picLocks noGrp="1" noChangeAspect="1"/>
          </p:cNvPicPr>
          <p:nvPr>
            <p:ph idx="1"/>
          </p:nvPr>
        </p:nvPicPr>
        <p:blipFill>
          <a:blip r:embed="rId2"/>
          <a:stretch>
            <a:fillRect/>
          </a:stretch>
        </p:blipFill>
        <p:spPr>
          <a:xfrm>
            <a:off x="1096963" y="1893391"/>
            <a:ext cx="10058400" cy="3928469"/>
          </a:xfrm>
          <a:prstGeom prst="rect">
            <a:avLst/>
          </a:prstGeom>
        </p:spPr>
      </p:pic>
    </p:spTree>
    <p:extLst>
      <p:ext uri="{BB962C8B-B14F-4D97-AF65-F5344CB8AC3E}">
        <p14:creationId xmlns:p14="http://schemas.microsoft.com/office/powerpoint/2010/main" val="5018556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2E586AB-9CA3-4B71-A7DA-C42098EC4A06}"/>
              </a:ext>
            </a:extLst>
          </p:cNvPr>
          <p:cNvSpPr>
            <a:spLocks noGrp="1"/>
          </p:cNvSpPr>
          <p:nvPr>
            <p:ph type="title"/>
          </p:nvPr>
        </p:nvSpPr>
        <p:spPr/>
        <p:txBody>
          <a:bodyPr/>
          <a:lstStyle/>
          <a:p>
            <a:r>
              <a:rPr lang="tr-TR" b="1" dirty="0"/>
              <a:t>Bir Bakışta </a:t>
            </a:r>
            <a:br>
              <a:rPr lang="tr-TR" b="1" dirty="0"/>
            </a:br>
            <a:r>
              <a:rPr lang="tr-TR" b="1" dirty="0"/>
              <a:t>Türk Havacılık Sektörü </a:t>
            </a:r>
            <a:endParaRPr lang="tr-TR" dirty="0"/>
          </a:p>
        </p:txBody>
      </p:sp>
      <p:pic>
        <p:nvPicPr>
          <p:cNvPr id="4" name="İçerik Yer Tutucusu 3">
            <a:extLst>
              <a:ext uri="{FF2B5EF4-FFF2-40B4-BE49-F238E27FC236}">
                <a16:creationId xmlns:a16="http://schemas.microsoft.com/office/drawing/2014/main" id="{F4F3BADF-E9CE-4427-B49A-E5C618749CFC}"/>
              </a:ext>
            </a:extLst>
          </p:cNvPr>
          <p:cNvPicPr>
            <a:picLocks noGrp="1" noChangeAspect="1"/>
          </p:cNvPicPr>
          <p:nvPr>
            <p:ph idx="1"/>
          </p:nvPr>
        </p:nvPicPr>
        <p:blipFill>
          <a:blip r:embed="rId2"/>
          <a:stretch>
            <a:fillRect/>
          </a:stretch>
        </p:blipFill>
        <p:spPr>
          <a:xfrm>
            <a:off x="1096963" y="1928422"/>
            <a:ext cx="10058400" cy="3858406"/>
          </a:xfrm>
          <a:prstGeom prst="rect">
            <a:avLst/>
          </a:prstGeom>
        </p:spPr>
      </p:pic>
    </p:spTree>
    <p:extLst>
      <p:ext uri="{BB962C8B-B14F-4D97-AF65-F5344CB8AC3E}">
        <p14:creationId xmlns:p14="http://schemas.microsoft.com/office/powerpoint/2010/main" val="17153574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4F496F6-6FDB-4D8C-89D9-B3CECF9BC7CF}"/>
              </a:ext>
            </a:extLst>
          </p:cNvPr>
          <p:cNvSpPr>
            <a:spLocks noGrp="1"/>
          </p:cNvSpPr>
          <p:nvPr>
            <p:ph type="title"/>
          </p:nvPr>
        </p:nvSpPr>
        <p:spPr/>
        <p:txBody>
          <a:bodyPr/>
          <a:lstStyle/>
          <a:p>
            <a:r>
              <a:rPr lang="tr-TR" b="1" dirty="0"/>
              <a:t>Bir Bakışta </a:t>
            </a:r>
            <a:br>
              <a:rPr lang="tr-TR" b="1" dirty="0"/>
            </a:br>
            <a:r>
              <a:rPr lang="tr-TR" b="1" dirty="0"/>
              <a:t>Türk Havacılık Sektörü </a:t>
            </a:r>
            <a:endParaRPr lang="tr-TR" dirty="0"/>
          </a:p>
        </p:txBody>
      </p:sp>
      <p:pic>
        <p:nvPicPr>
          <p:cNvPr id="4" name="İçerik Yer Tutucusu 3">
            <a:extLst>
              <a:ext uri="{FF2B5EF4-FFF2-40B4-BE49-F238E27FC236}">
                <a16:creationId xmlns:a16="http://schemas.microsoft.com/office/drawing/2014/main" id="{A143779B-9556-46F4-AEED-6A6AAA2C108A}"/>
              </a:ext>
            </a:extLst>
          </p:cNvPr>
          <p:cNvPicPr>
            <a:picLocks noGrp="1" noChangeAspect="1"/>
          </p:cNvPicPr>
          <p:nvPr>
            <p:ph idx="1"/>
          </p:nvPr>
        </p:nvPicPr>
        <p:blipFill>
          <a:blip r:embed="rId2"/>
          <a:stretch>
            <a:fillRect/>
          </a:stretch>
        </p:blipFill>
        <p:spPr>
          <a:xfrm>
            <a:off x="1096963" y="1947863"/>
            <a:ext cx="10058400" cy="3819525"/>
          </a:xfrm>
          <a:prstGeom prst="rect">
            <a:avLst/>
          </a:prstGeom>
        </p:spPr>
      </p:pic>
    </p:spTree>
    <p:extLst>
      <p:ext uri="{BB962C8B-B14F-4D97-AF65-F5344CB8AC3E}">
        <p14:creationId xmlns:p14="http://schemas.microsoft.com/office/powerpoint/2010/main" val="1612281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BB37C89-B210-423D-A4C3-1A9D502AFB32}"/>
              </a:ext>
            </a:extLst>
          </p:cNvPr>
          <p:cNvSpPr>
            <a:spLocks noGrp="1"/>
          </p:cNvSpPr>
          <p:nvPr>
            <p:ph type="title"/>
          </p:nvPr>
        </p:nvSpPr>
        <p:spPr/>
        <p:txBody>
          <a:bodyPr/>
          <a:lstStyle/>
          <a:p>
            <a:r>
              <a:rPr lang="tr-TR" dirty="0" err="1"/>
              <a:t>Pegasus</a:t>
            </a:r>
            <a:r>
              <a:rPr lang="tr-TR" dirty="0"/>
              <a:t> Şirket Bilgileri</a:t>
            </a:r>
            <a:br>
              <a:rPr lang="tr-TR" dirty="0"/>
            </a:br>
            <a:r>
              <a:rPr lang="tr-TR" dirty="0"/>
              <a:t>Ticari Sicil Bilgileri</a:t>
            </a:r>
          </a:p>
        </p:txBody>
      </p:sp>
      <p:graphicFrame>
        <p:nvGraphicFramePr>
          <p:cNvPr id="4" name="İçerik Yer Tutucusu 3">
            <a:extLst>
              <a:ext uri="{FF2B5EF4-FFF2-40B4-BE49-F238E27FC236}">
                <a16:creationId xmlns:a16="http://schemas.microsoft.com/office/drawing/2014/main" id="{F6E1BFD3-6A72-4D78-BDE4-45C26BEF0F7C}"/>
              </a:ext>
            </a:extLst>
          </p:cNvPr>
          <p:cNvGraphicFramePr>
            <a:graphicFrameLocks noGrp="1"/>
          </p:cNvGraphicFramePr>
          <p:nvPr>
            <p:ph idx="1"/>
            <p:extLst>
              <p:ext uri="{D42A27DB-BD31-4B8C-83A1-F6EECF244321}">
                <p14:modId xmlns:p14="http://schemas.microsoft.com/office/powerpoint/2010/main" val="735248907"/>
              </p:ext>
            </p:extLst>
          </p:nvPr>
        </p:nvGraphicFramePr>
        <p:xfrm>
          <a:off x="1097280" y="1871948"/>
          <a:ext cx="8144760" cy="4309415"/>
        </p:xfrm>
        <a:graphic>
          <a:graphicData uri="http://schemas.openxmlformats.org/drawingml/2006/table">
            <a:tbl>
              <a:tblPr/>
              <a:tblGrid>
                <a:gridCol w="3968686">
                  <a:extLst>
                    <a:ext uri="{9D8B030D-6E8A-4147-A177-3AD203B41FA5}">
                      <a16:colId xmlns:a16="http://schemas.microsoft.com/office/drawing/2014/main" val="149085112"/>
                    </a:ext>
                  </a:extLst>
                </a:gridCol>
                <a:gridCol w="4176074">
                  <a:extLst>
                    <a:ext uri="{9D8B030D-6E8A-4147-A177-3AD203B41FA5}">
                      <a16:colId xmlns:a16="http://schemas.microsoft.com/office/drawing/2014/main" val="2281845962"/>
                    </a:ext>
                  </a:extLst>
                </a:gridCol>
              </a:tblGrid>
              <a:tr h="473557">
                <a:tc>
                  <a:txBody>
                    <a:bodyPr/>
                    <a:lstStyle/>
                    <a:p>
                      <a:pPr algn="l" fontAlgn="t"/>
                      <a:r>
                        <a:rPr lang="tr-TR" sz="1400">
                          <a:effectLst/>
                        </a:rPr>
                        <a:t>Ticaret Ünvanı</a:t>
                      </a:r>
                    </a:p>
                  </a:txBody>
                  <a:tcPr marL="44372" marR="44372" marT="73953" marB="73953">
                    <a:lnL>
                      <a:noFill/>
                    </a:lnL>
                    <a:lnR>
                      <a:noFill/>
                    </a:lnR>
                    <a:lnT>
                      <a:noFill/>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Pegasus Hava Taşımacılığı A.Ş.</a:t>
                      </a:r>
                    </a:p>
                  </a:txBody>
                  <a:tcPr marL="44372" marR="44372" marT="73953" marB="73953">
                    <a:lnL>
                      <a:noFill/>
                    </a:lnL>
                    <a:lnR>
                      <a:noFill/>
                    </a:lnR>
                    <a:lnT>
                      <a:noFill/>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2402525889"/>
                  </a:ext>
                </a:extLst>
              </a:tr>
              <a:tr h="930200">
                <a:tc>
                  <a:txBody>
                    <a:bodyPr/>
                    <a:lstStyle/>
                    <a:p>
                      <a:pPr algn="l" fontAlgn="t"/>
                      <a:r>
                        <a:rPr lang="tr-TR" sz="1400" dirty="0">
                          <a:effectLst/>
                        </a:rPr>
                        <a:t>İletişim Adresi</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dirty="0" err="1">
                          <a:effectLst/>
                        </a:rPr>
                        <a:t>Aeropark</a:t>
                      </a:r>
                      <a:r>
                        <a:rPr lang="tr-TR" sz="1400" dirty="0">
                          <a:effectLst/>
                        </a:rPr>
                        <a:t>, Yenişehir Mah. Osmanlı Bulvarı No:11-A</a:t>
                      </a:r>
                      <a:br>
                        <a:rPr lang="tr-TR" sz="1400" dirty="0">
                          <a:effectLst/>
                        </a:rPr>
                      </a:br>
                      <a:r>
                        <a:rPr lang="tr-TR" sz="1400" dirty="0">
                          <a:effectLst/>
                        </a:rPr>
                        <a:t>Kurtköy-Pendik/İSTANBUL</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3856308069"/>
                  </a:ext>
                </a:extLst>
              </a:tr>
              <a:tr h="325968">
                <a:tc>
                  <a:txBody>
                    <a:bodyPr/>
                    <a:lstStyle/>
                    <a:p>
                      <a:pPr algn="l" fontAlgn="t"/>
                      <a:r>
                        <a:rPr lang="tr-TR" sz="1400" dirty="0">
                          <a:effectLst/>
                        </a:rPr>
                        <a:t>Ticaret Sicil Numarası</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261186</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949104355"/>
                  </a:ext>
                </a:extLst>
              </a:tr>
              <a:tr h="325968">
                <a:tc>
                  <a:txBody>
                    <a:bodyPr/>
                    <a:lstStyle/>
                    <a:p>
                      <a:pPr algn="l" fontAlgn="t"/>
                      <a:r>
                        <a:rPr lang="tr-TR" sz="1400">
                          <a:effectLst/>
                        </a:rPr>
                        <a:t>MERSİS Numarası</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0-7230-0470-8500017</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341939275"/>
                  </a:ext>
                </a:extLst>
              </a:tr>
              <a:tr h="325968">
                <a:tc>
                  <a:txBody>
                    <a:bodyPr/>
                    <a:lstStyle/>
                    <a:p>
                      <a:pPr algn="l" fontAlgn="t"/>
                      <a:r>
                        <a:rPr lang="tr-TR" sz="1400">
                          <a:effectLst/>
                        </a:rPr>
                        <a:t>Ticaret Sicil Kayıt Tarihi</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12.01.1990</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4101496869"/>
                  </a:ext>
                </a:extLst>
              </a:tr>
              <a:tr h="325968">
                <a:tc>
                  <a:txBody>
                    <a:bodyPr/>
                    <a:lstStyle/>
                    <a:p>
                      <a:pPr algn="l" fontAlgn="t"/>
                      <a:r>
                        <a:rPr lang="tr-TR" sz="1400">
                          <a:effectLst/>
                        </a:rPr>
                        <a:t>Vergi Dairesi</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Büyük Mükellefler</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959444324"/>
                  </a:ext>
                </a:extLst>
              </a:tr>
              <a:tr h="325968">
                <a:tc>
                  <a:txBody>
                    <a:bodyPr/>
                    <a:lstStyle/>
                    <a:p>
                      <a:pPr algn="l" fontAlgn="t"/>
                      <a:r>
                        <a:rPr lang="tr-TR" sz="1400">
                          <a:effectLst/>
                        </a:rPr>
                        <a:t>Vergi Numarası</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7230047085</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2792092138"/>
                  </a:ext>
                </a:extLst>
              </a:tr>
              <a:tr h="473557">
                <a:tc>
                  <a:txBody>
                    <a:bodyPr/>
                    <a:lstStyle/>
                    <a:p>
                      <a:pPr algn="l" fontAlgn="t"/>
                      <a:r>
                        <a:rPr lang="tr-TR" sz="1400">
                          <a:effectLst/>
                        </a:rPr>
                        <a:t>Kayıtlı Sermaye Tavanı</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tc>
                  <a:txBody>
                    <a:bodyPr/>
                    <a:lstStyle/>
                    <a:p>
                      <a:pPr algn="l" fontAlgn="t"/>
                      <a:r>
                        <a:rPr lang="tr-TR" sz="1400">
                          <a:effectLst/>
                        </a:rPr>
                        <a:t>500.000.000.-TL(Beşyüzmilyon TL)</a:t>
                      </a:r>
                    </a:p>
                  </a:txBody>
                  <a:tcPr marL="44372" marR="44372" marT="73953" marB="73953">
                    <a:lnL>
                      <a:noFill/>
                    </a:lnL>
                    <a:lnR>
                      <a:noFill/>
                    </a:lnR>
                    <a:lnT w="7620" cap="flat" cmpd="sng" algn="ctr">
                      <a:solidFill>
                        <a:srgbClr val="E3E5E7"/>
                      </a:solidFill>
                      <a:prstDash val="solid"/>
                      <a:round/>
                      <a:headEnd type="none" w="med" len="med"/>
                      <a:tailEnd type="none" w="med" len="med"/>
                    </a:lnT>
                    <a:lnB w="7620" cap="flat" cmpd="sng" algn="ctr">
                      <a:solidFill>
                        <a:srgbClr val="E3E5E7"/>
                      </a:solidFill>
                      <a:prstDash val="solid"/>
                      <a:round/>
                      <a:headEnd type="none" w="med" len="med"/>
                      <a:tailEnd type="none" w="med" len="med"/>
                    </a:lnB>
                    <a:solidFill>
                      <a:srgbClr val="FFFFFF"/>
                    </a:solidFill>
                  </a:tcPr>
                </a:tc>
                <a:extLst>
                  <a:ext uri="{0D108BD9-81ED-4DB2-BD59-A6C34878D82A}">
                    <a16:rowId xmlns:a16="http://schemas.microsoft.com/office/drawing/2014/main" val="3153070440"/>
                  </a:ext>
                </a:extLst>
              </a:tr>
              <a:tr h="625771">
                <a:tc>
                  <a:txBody>
                    <a:bodyPr/>
                    <a:lstStyle/>
                    <a:p>
                      <a:pPr algn="l" fontAlgn="t"/>
                      <a:r>
                        <a:rPr lang="tr-TR" sz="1400">
                          <a:effectLst/>
                        </a:rPr>
                        <a:t>Ödenmiş Sermaye</a:t>
                      </a:r>
                    </a:p>
                  </a:txBody>
                  <a:tcPr marL="44372" marR="44372" marT="73953" marB="73953">
                    <a:lnL>
                      <a:noFill/>
                    </a:lnL>
                    <a:lnR>
                      <a:noFill/>
                    </a:lnR>
                    <a:lnT w="7620" cap="flat" cmpd="sng" algn="ctr">
                      <a:solidFill>
                        <a:srgbClr val="E3E5E7"/>
                      </a:solidFill>
                      <a:prstDash val="solid"/>
                      <a:round/>
                      <a:headEnd type="none" w="med" len="med"/>
                      <a:tailEnd type="none" w="med" len="med"/>
                    </a:lnT>
                    <a:lnB>
                      <a:noFill/>
                    </a:lnB>
                    <a:solidFill>
                      <a:srgbClr val="FFFFFF"/>
                    </a:solidFill>
                  </a:tcPr>
                </a:tc>
                <a:tc>
                  <a:txBody>
                    <a:bodyPr/>
                    <a:lstStyle/>
                    <a:p>
                      <a:pPr algn="l" fontAlgn="t"/>
                      <a:r>
                        <a:rPr lang="tr-TR" sz="1400" dirty="0">
                          <a:effectLst/>
                        </a:rPr>
                        <a:t>102.272.000.-TL(</a:t>
                      </a:r>
                      <a:r>
                        <a:rPr lang="tr-TR" sz="1400" dirty="0" err="1">
                          <a:effectLst/>
                        </a:rPr>
                        <a:t>Yüzikimilyonikiyüzyetmişikibin</a:t>
                      </a:r>
                      <a:r>
                        <a:rPr lang="tr-TR" sz="1400" dirty="0">
                          <a:effectLst/>
                        </a:rPr>
                        <a:t> TL)</a:t>
                      </a:r>
                    </a:p>
                  </a:txBody>
                  <a:tcPr marL="44372" marR="44372" marT="73953" marB="73953">
                    <a:lnL>
                      <a:noFill/>
                    </a:lnL>
                    <a:lnR>
                      <a:noFill/>
                    </a:lnR>
                    <a:lnT w="7620" cap="flat" cmpd="sng" algn="ctr">
                      <a:solidFill>
                        <a:srgbClr val="E3E5E7"/>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4175928735"/>
                  </a:ext>
                </a:extLst>
              </a:tr>
            </a:tbl>
          </a:graphicData>
        </a:graphic>
      </p:graphicFrame>
    </p:spTree>
    <p:extLst>
      <p:ext uri="{BB962C8B-B14F-4D97-AF65-F5344CB8AC3E}">
        <p14:creationId xmlns:p14="http://schemas.microsoft.com/office/powerpoint/2010/main" val="30904909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4CF20EE7-84C9-44EF-AE5C-C864DBE02513}"/>
              </a:ext>
            </a:extLst>
          </p:cNvPr>
          <p:cNvSpPr>
            <a:spLocks noGrp="1"/>
          </p:cNvSpPr>
          <p:nvPr>
            <p:ph type="title"/>
          </p:nvPr>
        </p:nvSpPr>
        <p:spPr/>
        <p:txBody>
          <a:bodyPr/>
          <a:lstStyle/>
          <a:p>
            <a:r>
              <a:rPr lang="tr-TR" b="1" dirty="0"/>
              <a:t>Türkiye'nin Havayolu Yolcu Trafiği Bazında Avrupa'daki Yeri</a:t>
            </a:r>
            <a:endParaRPr lang="tr-TR" dirty="0"/>
          </a:p>
        </p:txBody>
      </p:sp>
      <p:pic>
        <p:nvPicPr>
          <p:cNvPr id="4" name="İçerik Yer Tutucusu 3">
            <a:extLst>
              <a:ext uri="{FF2B5EF4-FFF2-40B4-BE49-F238E27FC236}">
                <a16:creationId xmlns:a16="http://schemas.microsoft.com/office/drawing/2014/main" id="{81D97EEF-3048-47C9-9ED8-51D296195260}"/>
              </a:ext>
            </a:extLst>
          </p:cNvPr>
          <p:cNvPicPr>
            <a:picLocks noGrp="1" noChangeAspect="1"/>
          </p:cNvPicPr>
          <p:nvPr>
            <p:ph idx="1"/>
          </p:nvPr>
        </p:nvPicPr>
        <p:blipFill>
          <a:blip r:embed="rId2"/>
          <a:stretch>
            <a:fillRect/>
          </a:stretch>
        </p:blipFill>
        <p:spPr>
          <a:xfrm>
            <a:off x="1218811" y="1846263"/>
            <a:ext cx="9814704" cy="4022725"/>
          </a:xfrm>
          <a:prstGeom prst="rect">
            <a:avLst/>
          </a:prstGeom>
        </p:spPr>
      </p:pic>
    </p:spTree>
    <p:extLst>
      <p:ext uri="{BB962C8B-B14F-4D97-AF65-F5344CB8AC3E}">
        <p14:creationId xmlns:p14="http://schemas.microsoft.com/office/powerpoint/2010/main" val="30545538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850BA28-727B-4111-9F1D-81AB4CA10B53}"/>
              </a:ext>
            </a:extLst>
          </p:cNvPr>
          <p:cNvSpPr>
            <a:spLocks noGrp="1"/>
          </p:cNvSpPr>
          <p:nvPr>
            <p:ph type="title"/>
          </p:nvPr>
        </p:nvSpPr>
        <p:spPr/>
        <p:txBody>
          <a:bodyPr/>
          <a:lstStyle/>
          <a:p>
            <a:r>
              <a:rPr lang="tr-TR" b="1" dirty="0"/>
              <a:t>Türkiye'nin Havayolu Yolcu Trafiği Bazında Dünyadaki Yeri</a:t>
            </a:r>
            <a:endParaRPr lang="tr-TR" dirty="0"/>
          </a:p>
        </p:txBody>
      </p:sp>
      <p:pic>
        <p:nvPicPr>
          <p:cNvPr id="4" name="İçerik Yer Tutucusu 3">
            <a:extLst>
              <a:ext uri="{FF2B5EF4-FFF2-40B4-BE49-F238E27FC236}">
                <a16:creationId xmlns:a16="http://schemas.microsoft.com/office/drawing/2014/main" id="{8164A50E-CF34-4F3A-BBD6-CA9E0878A691}"/>
              </a:ext>
            </a:extLst>
          </p:cNvPr>
          <p:cNvPicPr>
            <a:picLocks noGrp="1" noChangeAspect="1"/>
          </p:cNvPicPr>
          <p:nvPr>
            <p:ph idx="1"/>
          </p:nvPr>
        </p:nvPicPr>
        <p:blipFill>
          <a:blip r:embed="rId2"/>
          <a:stretch>
            <a:fillRect/>
          </a:stretch>
        </p:blipFill>
        <p:spPr>
          <a:xfrm>
            <a:off x="1097280" y="1846263"/>
            <a:ext cx="7246415" cy="4022725"/>
          </a:xfrm>
          <a:prstGeom prst="rect">
            <a:avLst/>
          </a:prstGeom>
        </p:spPr>
      </p:pic>
    </p:spTree>
    <p:extLst>
      <p:ext uri="{BB962C8B-B14F-4D97-AF65-F5344CB8AC3E}">
        <p14:creationId xmlns:p14="http://schemas.microsoft.com/office/powerpoint/2010/main" val="11596299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id="{34A9F833-5C76-4EE2-8569-D87B724294B0}"/>
              </a:ext>
            </a:extLst>
          </p:cNvPr>
          <p:cNvPicPr>
            <a:picLocks noChangeAspect="1"/>
          </p:cNvPicPr>
          <p:nvPr/>
        </p:nvPicPr>
        <p:blipFill>
          <a:blip r:embed="rId2"/>
          <a:stretch>
            <a:fillRect/>
          </a:stretch>
        </p:blipFill>
        <p:spPr>
          <a:xfrm>
            <a:off x="389641" y="181238"/>
            <a:ext cx="9035740" cy="6495523"/>
          </a:xfrm>
          <a:prstGeom prst="rect">
            <a:avLst/>
          </a:prstGeom>
        </p:spPr>
      </p:pic>
      <p:sp>
        <p:nvSpPr>
          <p:cNvPr id="7" name="Metin kutusu 6">
            <a:extLst>
              <a:ext uri="{FF2B5EF4-FFF2-40B4-BE49-F238E27FC236}">
                <a16:creationId xmlns:a16="http://schemas.microsoft.com/office/drawing/2014/main" id="{40C409A6-5332-4821-A5AB-8F1801843984}"/>
              </a:ext>
            </a:extLst>
          </p:cNvPr>
          <p:cNvSpPr txBox="1"/>
          <p:nvPr/>
        </p:nvSpPr>
        <p:spPr>
          <a:xfrm>
            <a:off x="9877344" y="2409513"/>
            <a:ext cx="1925015" cy="1477328"/>
          </a:xfrm>
          <a:prstGeom prst="rect">
            <a:avLst/>
          </a:prstGeom>
          <a:noFill/>
        </p:spPr>
        <p:txBody>
          <a:bodyPr wrap="square" rtlCol="0">
            <a:spAutoFit/>
          </a:bodyPr>
          <a:lstStyle/>
          <a:p>
            <a:r>
              <a:rPr lang="tr-TR" b="1" dirty="0"/>
              <a:t>31 ARALIK 2018 TARİHLİ KONSOLİDE FİNANSAL DURUM TABLOSU </a:t>
            </a:r>
            <a:endParaRPr lang="tr-TR" dirty="0"/>
          </a:p>
        </p:txBody>
      </p:sp>
    </p:spTree>
    <p:extLst>
      <p:ext uri="{BB962C8B-B14F-4D97-AF65-F5344CB8AC3E}">
        <p14:creationId xmlns:p14="http://schemas.microsoft.com/office/powerpoint/2010/main" val="25607701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E586F04B-F468-4809-BECE-10F80D03F7AD}"/>
              </a:ext>
            </a:extLst>
          </p:cNvPr>
          <p:cNvPicPr>
            <a:picLocks noChangeAspect="1"/>
          </p:cNvPicPr>
          <p:nvPr/>
        </p:nvPicPr>
        <p:blipFill>
          <a:blip r:embed="rId2"/>
          <a:stretch>
            <a:fillRect/>
          </a:stretch>
        </p:blipFill>
        <p:spPr>
          <a:xfrm>
            <a:off x="441989" y="136013"/>
            <a:ext cx="10585604" cy="6585298"/>
          </a:xfrm>
          <a:prstGeom prst="rect">
            <a:avLst/>
          </a:prstGeom>
        </p:spPr>
      </p:pic>
    </p:spTree>
    <p:extLst>
      <p:ext uri="{BB962C8B-B14F-4D97-AF65-F5344CB8AC3E}">
        <p14:creationId xmlns:p14="http://schemas.microsoft.com/office/powerpoint/2010/main" val="13954762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2077225A-8989-4DB4-A0E1-0781829D6F6B}"/>
              </a:ext>
            </a:extLst>
          </p:cNvPr>
          <p:cNvPicPr>
            <a:picLocks noChangeAspect="1"/>
          </p:cNvPicPr>
          <p:nvPr/>
        </p:nvPicPr>
        <p:blipFill>
          <a:blip r:embed="rId2"/>
          <a:stretch>
            <a:fillRect/>
          </a:stretch>
        </p:blipFill>
        <p:spPr>
          <a:xfrm>
            <a:off x="543292" y="641355"/>
            <a:ext cx="11105415" cy="5768872"/>
          </a:xfrm>
          <a:prstGeom prst="rect">
            <a:avLst/>
          </a:prstGeom>
        </p:spPr>
      </p:pic>
    </p:spTree>
    <p:extLst>
      <p:ext uri="{BB962C8B-B14F-4D97-AF65-F5344CB8AC3E}">
        <p14:creationId xmlns:p14="http://schemas.microsoft.com/office/powerpoint/2010/main" val="33406272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Dikdörtgen 5">
            <a:extLst>
              <a:ext uri="{FF2B5EF4-FFF2-40B4-BE49-F238E27FC236}">
                <a16:creationId xmlns:a16="http://schemas.microsoft.com/office/drawing/2014/main" id="{E57C92B5-7C59-417B-BE30-263A05C329F9}"/>
              </a:ext>
            </a:extLst>
          </p:cNvPr>
          <p:cNvSpPr/>
          <p:nvPr/>
        </p:nvSpPr>
        <p:spPr>
          <a:xfrm>
            <a:off x="9614020" y="2550593"/>
            <a:ext cx="2004265" cy="1200329"/>
          </a:xfrm>
          <a:prstGeom prst="rect">
            <a:avLst/>
          </a:prstGeom>
        </p:spPr>
        <p:txBody>
          <a:bodyPr wrap="square">
            <a:spAutoFit/>
          </a:bodyPr>
          <a:lstStyle/>
          <a:p>
            <a:r>
              <a:rPr lang="tr-TR" b="1" dirty="0"/>
              <a:t>KONSOLİDE KAR VEYA ZARAR VE DİĞER KAPSAMLI GELİR TABLOSU </a:t>
            </a:r>
            <a:endParaRPr lang="tr-TR" sz="4800" b="1" spc="-50" dirty="0">
              <a:solidFill>
                <a:schemeClr val="tx1">
                  <a:lumMod val="75000"/>
                  <a:lumOff val="25000"/>
                </a:schemeClr>
              </a:solidFill>
              <a:latin typeface="+mj-lt"/>
              <a:ea typeface="+mj-ea"/>
              <a:cs typeface="+mj-cs"/>
            </a:endParaRPr>
          </a:p>
        </p:txBody>
      </p:sp>
      <p:pic>
        <p:nvPicPr>
          <p:cNvPr id="7" name="Resim 6">
            <a:extLst>
              <a:ext uri="{FF2B5EF4-FFF2-40B4-BE49-F238E27FC236}">
                <a16:creationId xmlns:a16="http://schemas.microsoft.com/office/drawing/2014/main" id="{A385D81B-EA1E-4DB1-9F6A-40B9C9AF78A2}"/>
              </a:ext>
            </a:extLst>
          </p:cNvPr>
          <p:cNvPicPr>
            <a:picLocks noChangeAspect="1"/>
          </p:cNvPicPr>
          <p:nvPr/>
        </p:nvPicPr>
        <p:blipFill>
          <a:blip r:embed="rId2"/>
          <a:stretch>
            <a:fillRect/>
          </a:stretch>
        </p:blipFill>
        <p:spPr>
          <a:xfrm>
            <a:off x="573715" y="301557"/>
            <a:ext cx="8803965" cy="6254885"/>
          </a:xfrm>
          <a:prstGeom prst="rect">
            <a:avLst/>
          </a:prstGeom>
        </p:spPr>
      </p:pic>
    </p:spTree>
    <p:extLst>
      <p:ext uri="{BB962C8B-B14F-4D97-AF65-F5344CB8AC3E}">
        <p14:creationId xmlns:p14="http://schemas.microsoft.com/office/powerpoint/2010/main" val="23245568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8250708-76B9-4EBF-9737-5CCBD19C61E2}"/>
              </a:ext>
            </a:extLst>
          </p:cNvPr>
          <p:cNvPicPr>
            <a:picLocks noChangeAspect="1"/>
          </p:cNvPicPr>
          <p:nvPr/>
        </p:nvPicPr>
        <p:blipFill>
          <a:blip r:embed="rId2"/>
          <a:stretch>
            <a:fillRect/>
          </a:stretch>
        </p:blipFill>
        <p:spPr>
          <a:xfrm>
            <a:off x="469582" y="633094"/>
            <a:ext cx="9670098" cy="5945407"/>
          </a:xfrm>
          <a:prstGeom prst="rect">
            <a:avLst/>
          </a:prstGeom>
        </p:spPr>
      </p:pic>
    </p:spTree>
    <p:extLst>
      <p:ext uri="{BB962C8B-B14F-4D97-AF65-F5344CB8AC3E}">
        <p14:creationId xmlns:p14="http://schemas.microsoft.com/office/powerpoint/2010/main" val="37045896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Tablo 5">
            <a:extLst>
              <a:ext uri="{FF2B5EF4-FFF2-40B4-BE49-F238E27FC236}">
                <a16:creationId xmlns:a16="http://schemas.microsoft.com/office/drawing/2014/main" id="{8DDE1004-F0B7-4B9D-BD15-3388D0434903}"/>
              </a:ext>
            </a:extLst>
          </p:cNvPr>
          <p:cNvGraphicFramePr>
            <a:graphicFrameLocks noGrp="1"/>
          </p:cNvGraphicFramePr>
          <p:nvPr>
            <p:extLst>
              <p:ext uri="{D42A27DB-BD31-4B8C-83A1-F6EECF244321}">
                <p14:modId xmlns:p14="http://schemas.microsoft.com/office/powerpoint/2010/main" val="4287613814"/>
              </p:ext>
            </p:extLst>
          </p:nvPr>
        </p:nvGraphicFramePr>
        <p:xfrm>
          <a:off x="274321" y="1290320"/>
          <a:ext cx="11501118" cy="5397339"/>
        </p:xfrm>
        <a:graphic>
          <a:graphicData uri="http://schemas.openxmlformats.org/drawingml/2006/table">
            <a:tbl>
              <a:tblPr/>
              <a:tblGrid>
                <a:gridCol w="5409934">
                  <a:extLst>
                    <a:ext uri="{9D8B030D-6E8A-4147-A177-3AD203B41FA5}">
                      <a16:colId xmlns:a16="http://schemas.microsoft.com/office/drawing/2014/main" val="1699317017"/>
                    </a:ext>
                  </a:extLst>
                </a:gridCol>
                <a:gridCol w="1522796">
                  <a:extLst>
                    <a:ext uri="{9D8B030D-6E8A-4147-A177-3AD203B41FA5}">
                      <a16:colId xmlns:a16="http://schemas.microsoft.com/office/drawing/2014/main" val="3432888759"/>
                    </a:ext>
                  </a:extLst>
                </a:gridCol>
                <a:gridCol w="1522796">
                  <a:extLst>
                    <a:ext uri="{9D8B030D-6E8A-4147-A177-3AD203B41FA5}">
                      <a16:colId xmlns:a16="http://schemas.microsoft.com/office/drawing/2014/main" val="296330720"/>
                    </a:ext>
                  </a:extLst>
                </a:gridCol>
                <a:gridCol w="1522796">
                  <a:extLst>
                    <a:ext uri="{9D8B030D-6E8A-4147-A177-3AD203B41FA5}">
                      <a16:colId xmlns:a16="http://schemas.microsoft.com/office/drawing/2014/main" val="4096970769"/>
                    </a:ext>
                  </a:extLst>
                </a:gridCol>
                <a:gridCol w="1522796">
                  <a:extLst>
                    <a:ext uri="{9D8B030D-6E8A-4147-A177-3AD203B41FA5}">
                      <a16:colId xmlns:a16="http://schemas.microsoft.com/office/drawing/2014/main" val="711666928"/>
                    </a:ext>
                  </a:extLst>
                </a:gridCol>
              </a:tblGrid>
              <a:tr h="304147">
                <a:tc>
                  <a:txBody>
                    <a:bodyPr/>
                    <a:lstStyle/>
                    <a:p>
                      <a:pPr algn="r"/>
                      <a:r>
                        <a:rPr lang="tr-TR" sz="1400" b="0" i="0">
                          <a:solidFill>
                            <a:srgbClr val="808080"/>
                          </a:solidFill>
                          <a:effectLst/>
                          <a:latin typeface="Arial" panose="020B0604020202020204" pitchFamily="34" charset="0"/>
                        </a:rPr>
                        <a:t>Dönem Sonu:</a:t>
                      </a:r>
                      <a:endParaRPr lang="tr-TR" sz="1400" b="1" i="0">
                        <a:solidFill>
                          <a:srgbClr val="333333"/>
                        </a:solidFill>
                        <a:effectLst/>
                        <a:latin typeface="inherit"/>
                      </a:endParaRPr>
                    </a:p>
                  </a:txBody>
                  <a:tcPr marL="27196" marR="22663" marT="15864" marB="18131" anchor="b">
                    <a:lnL>
                      <a:noFill/>
                    </a:lnL>
                    <a:lnR>
                      <a:noFill/>
                    </a:lnR>
                    <a:lnT>
                      <a:noFill/>
                    </a:lnT>
                    <a:lnB w="15240" cap="flat" cmpd="sng" algn="ctr">
                      <a:solidFill>
                        <a:srgbClr val="BABABA"/>
                      </a:solidFill>
                      <a:prstDash val="solid"/>
                      <a:round/>
                      <a:headEnd type="none" w="med" len="med"/>
                      <a:tailEnd type="none" w="med" len="med"/>
                    </a:lnB>
                    <a:solidFill>
                      <a:srgbClr val="FFFFFF"/>
                    </a:solidFill>
                  </a:tcPr>
                </a:tc>
                <a:tc>
                  <a:txBody>
                    <a:bodyPr/>
                    <a:lstStyle/>
                    <a:p>
                      <a:pPr algn="r"/>
                      <a:r>
                        <a:rPr lang="tr-TR" sz="1400" b="1" i="0">
                          <a:solidFill>
                            <a:srgbClr val="333333"/>
                          </a:solidFill>
                          <a:effectLst/>
                          <a:latin typeface="inherit"/>
                        </a:rPr>
                        <a:t>2018</a:t>
                      </a:r>
                      <a:r>
                        <a:rPr lang="tr-TR" sz="1400" b="0" i="0">
                          <a:solidFill>
                            <a:srgbClr val="333333"/>
                          </a:solidFill>
                          <a:effectLst/>
                          <a:latin typeface="Arial" panose="020B0604020202020204" pitchFamily="34" charset="0"/>
                        </a:rPr>
                        <a:t>31/12</a:t>
                      </a:r>
                    </a:p>
                  </a:txBody>
                  <a:tcPr marL="27196" marR="22663" marT="15864" marB="18131" anchor="b">
                    <a:lnL>
                      <a:noFill/>
                    </a:lnL>
                    <a:lnR>
                      <a:noFill/>
                    </a:lnR>
                    <a:lnT>
                      <a:noFill/>
                    </a:lnT>
                    <a:lnB w="15240" cap="flat" cmpd="sng" algn="ctr">
                      <a:solidFill>
                        <a:srgbClr val="BABABA"/>
                      </a:solidFill>
                      <a:prstDash val="solid"/>
                      <a:round/>
                      <a:headEnd type="none" w="med" len="med"/>
                      <a:tailEnd type="none" w="med" len="med"/>
                    </a:lnB>
                    <a:solidFill>
                      <a:srgbClr val="FFFFFF"/>
                    </a:solidFill>
                  </a:tcPr>
                </a:tc>
                <a:tc>
                  <a:txBody>
                    <a:bodyPr/>
                    <a:lstStyle/>
                    <a:p>
                      <a:pPr algn="r"/>
                      <a:r>
                        <a:rPr lang="tr-TR" sz="1400" b="1" i="0">
                          <a:solidFill>
                            <a:srgbClr val="333333"/>
                          </a:solidFill>
                          <a:effectLst/>
                          <a:latin typeface="inherit"/>
                        </a:rPr>
                        <a:t>2017</a:t>
                      </a:r>
                      <a:r>
                        <a:rPr lang="tr-TR" sz="1400" b="0" i="0">
                          <a:solidFill>
                            <a:srgbClr val="333333"/>
                          </a:solidFill>
                          <a:effectLst/>
                          <a:latin typeface="Arial" panose="020B0604020202020204" pitchFamily="34" charset="0"/>
                        </a:rPr>
                        <a:t>31/12</a:t>
                      </a:r>
                    </a:p>
                  </a:txBody>
                  <a:tcPr marL="27196" marR="22663" marT="15864" marB="18131" anchor="b">
                    <a:lnL>
                      <a:noFill/>
                    </a:lnL>
                    <a:lnR>
                      <a:noFill/>
                    </a:lnR>
                    <a:lnT>
                      <a:noFill/>
                    </a:lnT>
                    <a:lnB w="15240" cap="flat" cmpd="sng" algn="ctr">
                      <a:solidFill>
                        <a:srgbClr val="BABABA"/>
                      </a:solidFill>
                      <a:prstDash val="solid"/>
                      <a:round/>
                      <a:headEnd type="none" w="med" len="med"/>
                      <a:tailEnd type="none" w="med" len="med"/>
                    </a:lnB>
                    <a:solidFill>
                      <a:srgbClr val="FFFFFF"/>
                    </a:solidFill>
                  </a:tcPr>
                </a:tc>
                <a:tc>
                  <a:txBody>
                    <a:bodyPr/>
                    <a:lstStyle/>
                    <a:p>
                      <a:pPr algn="r"/>
                      <a:r>
                        <a:rPr lang="tr-TR" sz="1400" b="1" i="0">
                          <a:solidFill>
                            <a:srgbClr val="333333"/>
                          </a:solidFill>
                          <a:effectLst/>
                          <a:latin typeface="inherit"/>
                        </a:rPr>
                        <a:t>2016</a:t>
                      </a:r>
                      <a:r>
                        <a:rPr lang="tr-TR" sz="1400" b="0" i="0">
                          <a:solidFill>
                            <a:srgbClr val="333333"/>
                          </a:solidFill>
                          <a:effectLst/>
                          <a:latin typeface="Arial" panose="020B0604020202020204" pitchFamily="34" charset="0"/>
                        </a:rPr>
                        <a:t>31/12</a:t>
                      </a:r>
                    </a:p>
                  </a:txBody>
                  <a:tcPr marL="27196" marR="22663" marT="15864" marB="18131" anchor="b">
                    <a:lnL>
                      <a:noFill/>
                    </a:lnL>
                    <a:lnR>
                      <a:noFill/>
                    </a:lnR>
                    <a:lnT>
                      <a:noFill/>
                    </a:lnT>
                    <a:lnB w="15240" cap="flat" cmpd="sng" algn="ctr">
                      <a:solidFill>
                        <a:srgbClr val="BABABA"/>
                      </a:solidFill>
                      <a:prstDash val="solid"/>
                      <a:round/>
                      <a:headEnd type="none" w="med" len="med"/>
                      <a:tailEnd type="none" w="med" len="med"/>
                    </a:lnB>
                    <a:solidFill>
                      <a:srgbClr val="FFFFFF"/>
                    </a:solidFill>
                  </a:tcPr>
                </a:tc>
                <a:tc>
                  <a:txBody>
                    <a:bodyPr/>
                    <a:lstStyle/>
                    <a:p>
                      <a:pPr algn="r"/>
                      <a:r>
                        <a:rPr lang="tr-TR" sz="1400" b="1" i="0">
                          <a:solidFill>
                            <a:srgbClr val="333333"/>
                          </a:solidFill>
                          <a:effectLst/>
                          <a:latin typeface="inherit"/>
                        </a:rPr>
                        <a:t>2015</a:t>
                      </a:r>
                      <a:r>
                        <a:rPr lang="tr-TR" sz="1400" b="0" i="0">
                          <a:solidFill>
                            <a:srgbClr val="333333"/>
                          </a:solidFill>
                          <a:effectLst/>
                          <a:latin typeface="Arial" panose="020B0604020202020204" pitchFamily="34" charset="0"/>
                        </a:rPr>
                        <a:t>31/12</a:t>
                      </a:r>
                    </a:p>
                  </a:txBody>
                  <a:tcPr marL="27196" marR="22663" marT="15864" marB="18131" anchor="b">
                    <a:lnL>
                      <a:noFill/>
                    </a:lnL>
                    <a:lnR>
                      <a:noFill/>
                    </a:lnR>
                    <a:lnT>
                      <a:noFill/>
                    </a:lnT>
                    <a:lnB w="15240" cap="flat" cmpd="sng" algn="ctr">
                      <a:solidFill>
                        <a:srgbClr val="BABABA"/>
                      </a:solidFill>
                      <a:prstDash val="solid"/>
                      <a:round/>
                      <a:headEnd type="none" w="med" len="med"/>
                      <a:tailEnd type="none" w="med" len="med"/>
                    </a:lnB>
                    <a:solidFill>
                      <a:srgbClr val="FFFFFF"/>
                    </a:solidFill>
                  </a:tcPr>
                </a:tc>
                <a:extLst>
                  <a:ext uri="{0D108BD9-81ED-4DB2-BD59-A6C34878D82A}">
                    <a16:rowId xmlns:a16="http://schemas.microsoft.com/office/drawing/2014/main" val="824555959"/>
                  </a:ext>
                </a:extLst>
              </a:tr>
              <a:tr h="187929">
                <a:tc>
                  <a:txBody>
                    <a:bodyPr/>
                    <a:lstStyle/>
                    <a:p>
                      <a:pPr algn="l" fontAlgn="ctr"/>
                      <a:r>
                        <a:rPr lang="tr-TR" sz="1400" b="1">
                          <a:effectLst/>
                          <a:latin typeface="inherit"/>
                        </a:rPr>
                        <a:t>Toplam Dönen Varlıklar</a:t>
                      </a:r>
                      <a:endParaRPr lang="tr-TR" sz="1400">
                        <a:effectLst/>
                      </a:endParaRPr>
                    </a:p>
                  </a:txBody>
                  <a:tcPr marL="22663" marR="22663" marT="4533" marB="4533" anchor="ctr">
                    <a:lnL>
                      <a:noFill/>
                    </a:lnL>
                    <a:lnR>
                      <a:noFill/>
                    </a:lnR>
                    <a:lnT w="15240" cap="flat" cmpd="sng" algn="ctr">
                      <a:solidFill>
                        <a:srgbClr val="BABABA"/>
                      </a:solidFill>
                      <a:prstDash val="solid"/>
                      <a:round/>
                      <a:headEnd type="none" w="med" len="med"/>
                      <a:tailEnd type="none" w="med" len="med"/>
                    </a:lnT>
                    <a:lnB>
                      <a:noFill/>
                    </a:lnB>
                    <a:solidFill>
                      <a:srgbClr val="DFE9F2"/>
                    </a:solidFill>
                  </a:tcPr>
                </a:tc>
                <a:tc>
                  <a:txBody>
                    <a:bodyPr/>
                    <a:lstStyle/>
                    <a:p>
                      <a:pPr algn="r" fontAlgn="ctr"/>
                      <a:r>
                        <a:rPr lang="tr-TR" sz="1400">
                          <a:effectLst/>
                        </a:rPr>
                        <a:t>4412,08</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solidFill>
                      <a:srgbClr val="DFE9F2"/>
                    </a:solidFill>
                  </a:tcPr>
                </a:tc>
                <a:tc>
                  <a:txBody>
                    <a:bodyPr/>
                    <a:lstStyle/>
                    <a:p>
                      <a:pPr algn="r" fontAlgn="ctr"/>
                      <a:r>
                        <a:rPr lang="tr-TR" sz="1400">
                          <a:effectLst/>
                        </a:rPr>
                        <a:t>3084,5</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solidFill>
                      <a:srgbClr val="DFE9F2"/>
                    </a:solidFill>
                  </a:tcPr>
                </a:tc>
                <a:tc>
                  <a:txBody>
                    <a:bodyPr/>
                    <a:lstStyle/>
                    <a:p>
                      <a:pPr algn="r" fontAlgn="ctr"/>
                      <a:r>
                        <a:rPr lang="tr-TR" sz="1400">
                          <a:effectLst/>
                        </a:rPr>
                        <a:t>1459,83</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solidFill>
                      <a:srgbClr val="DFE9F2"/>
                    </a:solidFill>
                  </a:tcPr>
                </a:tc>
                <a:tc>
                  <a:txBody>
                    <a:bodyPr/>
                    <a:lstStyle/>
                    <a:p>
                      <a:pPr algn="r" fontAlgn="ctr"/>
                      <a:r>
                        <a:rPr lang="tr-TR" sz="1400">
                          <a:effectLst/>
                        </a:rPr>
                        <a:t>1833,73</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solidFill>
                      <a:srgbClr val="DFE9F2"/>
                    </a:solidFill>
                  </a:tcPr>
                </a:tc>
                <a:extLst>
                  <a:ext uri="{0D108BD9-81ED-4DB2-BD59-A6C34878D82A}">
                    <a16:rowId xmlns:a16="http://schemas.microsoft.com/office/drawing/2014/main" val="1214568992"/>
                  </a:ext>
                </a:extLst>
              </a:tr>
              <a:tr h="118692">
                <a:tc gridSpan="5">
                  <a:txBody>
                    <a:bodyPr/>
                    <a:lstStyle/>
                    <a:p>
                      <a:endParaRPr lang="tr-TR" sz="1400"/>
                    </a:p>
                  </a:txBody>
                  <a:tcPr marL="27196" marR="27196" marT="13598" marB="13598" anchor="ctr">
                    <a:lnL>
                      <a:noFill/>
                    </a:lnL>
                    <a:lnR>
                      <a:noFill/>
                    </a:lnR>
                    <a:lnT>
                      <a:noFill/>
                    </a:lnT>
                    <a:lnB w="15240" cap="flat" cmpd="sng" algn="ctr">
                      <a:solidFill>
                        <a:srgbClr val="BABABA"/>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074629599"/>
                  </a:ext>
                </a:extLst>
              </a:tr>
              <a:tr h="187929">
                <a:tc>
                  <a:txBody>
                    <a:bodyPr/>
                    <a:lstStyle/>
                    <a:p>
                      <a:pPr algn="l" fontAlgn="ctr"/>
                      <a:r>
                        <a:rPr lang="tr-TR" sz="1400" b="0">
                          <a:effectLst/>
                          <a:latin typeface="inherit"/>
                        </a:rPr>
                        <a:t>Nakit ve Kısa Vadeli Yatırımlar</a:t>
                      </a:r>
                    </a:p>
                  </a:txBody>
                  <a:tcPr marL="67990"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2754,74</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2020,09</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693,4</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957,32</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extLst>
                  <a:ext uri="{0D108BD9-81ED-4DB2-BD59-A6C34878D82A}">
                    <a16:rowId xmlns:a16="http://schemas.microsoft.com/office/drawing/2014/main" val="143481214"/>
                  </a:ext>
                </a:extLst>
              </a:tr>
              <a:tr h="187929">
                <a:tc>
                  <a:txBody>
                    <a:bodyPr/>
                    <a:lstStyle/>
                    <a:p>
                      <a:pPr algn="l" fontAlgn="ctr"/>
                      <a:r>
                        <a:rPr lang="tr-TR" sz="1400" b="0">
                          <a:effectLst/>
                          <a:latin typeface="inherit"/>
                        </a:rPr>
                        <a:t>Nakit</a:t>
                      </a:r>
                    </a:p>
                  </a:txBody>
                  <a:tcPr marL="101985" marR="22663" marT="4533" marB="4533" anchor="ctr">
                    <a:lnL>
                      <a:noFill/>
                    </a:lnL>
                    <a:lnR>
                      <a:noFill/>
                    </a:lnR>
                    <a:lnT>
                      <a:noFill/>
                    </a:lnT>
                    <a:lnB>
                      <a:noFill/>
                    </a:lnB>
                  </a:tcPr>
                </a:tc>
                <a:tc>
                  <a:txBody>
                    <a:bodyPr/>
                    <a:lstStyle/>
                    <a:p>
                      <a:pPr algn="r" fontAlgn="ctr"/>
                      <a:r>
                        <a:rPr lang="tr-TR" sz="1400">
                          <a:effectLst/>
                        </a:rPr>
                        <a:t>47,12</a:t>
                      </a:r>
                    </a:p>
                  </a:txBody>
                  <a:tcPr marL="27196" marR="22663" marT="4533" marB="4533" anchor="ctr">
                    <a:lnL>
                      <a:noFill/>
                    </a:lnL>
                    <a:lnR>
                      <a:noFill/>
                    </a:lnR>
                    <a:lnT>
                      <a:noFill/>
                    </a:lnT>
                    <a:lnB>
                      <a:noFill/>
                    </a:lnB>
                  </a:tcPr>
                </a:tc>
                <a:tc>
                  <a:txBody>
                    <a:bodyPr/>
                    <a:lstStyle/>
                    <a:p>
                      <a:pPr algn="r" fontAlgn="ctr"/>
                      <a:r>
                        <a:rPr lang="tr-TR" sz="1400">
                          <a:effectLst/>
                        </a:rPr>
                        <a:t>58,26</a:t>
                      </a:r>
                    </a:p>
                  </a:txBody>
                  <a:tcPr marL="27196" marR="22663" marT="4533" marB="4533" anchor="ctr">
                    <a:lnL>
                      <a:noFill/>
                    </a:lnL>
                    <a:lnR>
                      <a:noFill/>
                    </a:lnR>
                    <a:lnT>
                      <a:noFill/>
                    </a:lnT>
                    <a:lnB>
                      <a:noFill/>
                    </a:lnB>
                  </a:tcPr>
                </a:tc>
                <a:tc>
                  <a:txBody>
                    <a:bodyPr/>
                    <a:lstStyle/>
                    <a:p>
                      <a:pPr algn="r" fontAlgn="ctr"/>
                      <a:r>
                        <a:rPr lang="tr-TR" sz="1400">
                          <a:effectLst/>
                        </a:rPr>
                        <a:t>61,26</a:t>
                      </a:r>
                    </a:p>
                  </a:txBody>
                  <a:tcPr marL="27196" marR="22663" marT="4533" marB="4533" anchor="ctr">
                    <a:lnL>
                      <a:noFill/>
                    </a:lnL>
                    <a:lnR>
                      <a:noFill/>
                    </a:lnR>
                    <a:lnT>
                      <a:noFill/>
                    </a:lnT>
                    <a:lnB>
                      <a:noFill/>
                    </a:lnB>
                  </a:tcPr>
                </a:tc>
                <a:tc>
                  <a:txBody>
                    <a:bodyPr/>
                    <a:lstStyle/>
                    <a:p>
                      <a:pPr algn="r" fontAlgn="ctr"/>
                      <a:r>
                        <a:rPr lang="tr-TR" sz="1400">
                          <a:effectLst/>
                        </a:rPr>
                        <a:t>48,83</a:t>
                      </a:r>
                    </a:p>
                  </a:txBody>
                  <a:tcPr marL="27196" marR="22663" marT="4533" marB="4533" anchor="ctr">
                    <a:lnL>
                      <a:noFill/>
                    </a:lnL>
                    <a:lnR>
                      <a:noFill/>
                    </a:lnR>
                    <a:lnT>
                      <a:noFill/>
                    </a:lnT>
                    <a:lnB>
                      <a:noFill/>
                    </a:lnB>
                  </a:tcPr>
                </a:tc>
                <a:extLst>
                  <a:ext uri="{0D108BD9-81ED-4DB2-BD59-A6C34878D82A}">
                    <a16:rowId xmlns:a16="http://schemas.microsoft.com/office/drawing/2014/main" val="480743735"/>
                  </a:ext>
                </a:extLst>
              </a:tr>
              <a:tr h="187929">
                <a:tc>
                  <a:txBody>
                    <a:bodyPr/>
                    <a:lstStyle/>
                    <a:p>
                      <a:pPr algn="l" fontAlgn="ctr"/>
                      <a:r>
                        <a:rPr lang="tr-TR" sz="1400" b="0">
                          <a:effectLst/>
                          <a:latin typeface="inherit"/>
                        </a:rPr>
                        <a:t>Nakit ve Nakit Benzerleri</a:t>
                      </a:r>
                    </a:p>
                  </a:txBody>
                  <a:tcPr marL="101985" marR="22663" marT="4533" marB="4533" anchor="ctr">
                    <a:lnL>
                      <a:noFill/>
                    </a:lnL>
                    <a:lnR>
                      <a:noFill/>
                    </a:lnR>
                    <a:lnT>
                      <a:noFill/>
                    </a:lnT>
                    <a:lnB>
                      <a:noFill/>
                    </a:lnB>
                  </a:tcPr>
                </a:tc>
                <a:tc>
                  <a:txBody>
                    <a:bodyPr/>
                    <a:lstStyle/>
                    <a:p>
                      <a:pPr algn="r" fontAlgn="ctr"/>
                      <a:r>
                        <a:rPr lang="tr-TR" sz="1400">
                          <a:effectLst/>
                        </a:rPr>
                        <a:t>2741,04</a:t>
                      </a:r>
                    </a:p>
                  </a:txBody>
                  <a:tcPr marL="27196" marR="22663" marT="4533" marB="4533" anchor="ctr">
                    <a:lnL>
                      <a:noFill/>
                    </a:lnL>
                    <a:lnR>
                      <a:noFill/>
                    </a:lnR>
                    <a:lnT>
                      <a:noFill/>
                    </a:lnT>
                    <a:lnB>
                      <a:noFill/>
                    </a:lnB>
                  </a:tcPr>
                </a:tc>
                <a:tc>
                  <a:txBody>
                    <a:bodyPr/>
                    <a:lstStyle/>
                    <a:p>
                      <a:pPr algn="r" fontAlgn="ctr"/>
                      <a:r>
                        <a:rPr lang="tr-TR" sz="1400">
                          <a:effectLst/>
                        </a:rPr>
                        <a:t>1988,11</a:t>
                      </a:r>
                    </a:p>
                  </a:txBody>
                  <a:tcPr marL="27196"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extLst>
                  <a:ext uri="{0D108BD9-81ED-4DB2-BD59-A6C34878D82A}">
                    <a16:rowId xmlns:a16="http://schemas.microsoft.com/office/drawing/2014/main" val="3996633047"/>
                  </a:ext>
                </a:extLst>
              </a:tr>
              <a:tr h="187929">
                <a:tc>
                  <a:txBody>
                    <a:bodyPr/>
                    <a:lstStyle/>
                    <a:p>
                      <a:pPr algn="l" fontAlgn="ctr"/>
                      <a:r>
                        <a:rPr lang="tr-TR" sz="1400" b="0">
                          <a:effectLst/>
                          <a:latin typeface="inherit"/>
                        </a:rPr>
                        <a:t>Kısa Vadeli Yatırımlar</a:t>
                      </a:r>
                    </a:p>
                  </a:txBody>
                  <a:tcPr marL="101985" marR="22663" marT="4533" marB="4533" anchor="ctr">
                    <a:lnL>
                      <a:noFill/>
                    </a:lnL>
                    <a:lnR>
                      <a:noFill/>
                    </a:lnR>
                    <a:lnT>
                      <a:noFill/>
                    </a:lnT>
                    <a:lnB>
                      <a:noFill/>
                    </a:lnB>
                  </a:tcPr>
                </a:tc>
                <a:tc>
                  <a:txBody>
                    <a:bodyPr/>
                    <a:lstStyle/>
                    <a:p>
                      <a:pPr algn="r" fontAlgn="ctr"/>
                      <a:r>
                        <a:rPr lang="tr-TR" sz="1400">
                          <a:effectLst/>
                        </a:rPr>
                        <a:t>2707,61</a:t>
                      </a:r>
                    </a:p>
                  </a:txBody>
                  <a:tcPr marL="27196" marR="22663" marT="4533" marB="4533" anchor="ctr">
                    <a:lnL>
                      <a:noFill/>
                    </a:lnL>
                    <a:lnR>
                      <a:noFill/>
                    </a:lnR>
                    <a:lnT>
                      <a:noFill/>
                    </a:lnT>
                    <a:lnB>
                      <a:noFill/>
                    </a:lnB>
                  </a:tcPr>
                </a:tc>
                <a:tc>
                  <a:txBody>
                    <a:bodyPr/>
                    <a:lstStyle/>
                    <a:p>
                      <a:pPr algn="r" fontAlgn="ctr"/>
                      <a:r>
                        <a:rPr lang="tr-TR" sz="1400">
                          <a:effectLst/>
                        </a:rPr>
                        <a:t>1961,83</a:t>
                      </a:r>
                    </a:p>
                  </a:txBody>
                  <a:tcPr marL="27196" marR="22663" marT="4533" marB="4533" anchor="ctr">
                    <a:lnL>
                      <a:noFill/>
                    </a:lnL>
                    <a:lnR>
                      <a:noFill/>
                    </a:lnR>
                    <a:lnT>
                      <a:noFill/>
                    </a:lnT>
                    <a:lnB>
                      <a:noFill/>
                    </a:lnB>
                  </a:tcPr>
                </a:tc>
                <a:tc>
                  <a:txBody>
                    <a:bodyPr/>
                    <a:lstStyle/>
                    <a:p>
                      <a:pPr algn="r" fontAlgn="ctr"/>
                      <a:r>
                        <a:rPr lang="tr-TR" sz="1400">
                          <a:effectLst/>
                        </a:rPr>
                        <a:t>632,14</a:t>
                      </a:r>
                    </a:p>
                  </a:txBody>
                  <a:tcPr marL="27196" marR="22663" marT="4533" marB="4533" anchor="ctr">
                    <a:lnL>
                      <a:noFill/>
                    </a:lnL>
                    <a:lnR>
                      <a:noFill/>
                    </a:lnR>
                    <a:lnT>
                      <a:noFill/>
                    </a:lnT>
                    <a:lnB>
                      <a:noFill/>
                    </a:lnB>
                  </a:tcPr>
                </a:tc>
                <a:tc>
                  <a:txBody>
                    <a:bodyPr/>
                    <a:lstStyle/>
                    <a:p>
                      <a:pPr algn="r" fontAlgn="ctr"/>
                      <a:r>
                        <a:rPr lang="tr-TR" sz="1400">
                          <a:effectLst/>
                        </a:rPr>
                        <a:t>908,48</a:t>
                      </a:r>
                    </a:p>
                  </a:txBody>
                  <a:tcPr marL="27196" marR="22663" marT="4533" marB="4533" anchor="ctr">
                    <a:lnL>
                      <a:noFill/>
                    </a:lnL>
                    <a:lnR>
                      <a:noFill/>
                    </a:lnR>
                    <a:lnT>
                      <a:noFill/>
                    </a:lnT>
                    <a:lnB>
                      <a:noFill/>
                    </a:lnB>
                  </a:tcPr>
                </a:tc>
                <a:extLst>
                  <a:ext uri="{0D108BD9-81ED-4DB2-BD59-A6C34878D82A}">
                    <a16:rowId xmlns:a16="http://schemas.microsoft.com/office/drawing/2014/main" val="3996172032"/>
                  </a:ext>
                </a:extLst>
              </a:tr>
              <a:tr h="187929">
                <a:tc>
                  <a:txBody>
                    <a:bodyPr/>
                    <a:lstStyle/>
                    <a:p>
                      <a:pPr algn="l" fontAlgn="ctr"/>
                      <a:r>
                        <a:rPr lang="tr-TR" sz="1400" b="0">
                          <a:effectLst/>
                          <a:latin typeface="inherit"/>
                        </a:rPr>
                        <a:t>Toplam Alacaklar, Net</a:t>
                      </a:r>
                    </a:p>
                  </a:txBody>
                  <a:tcPr marL="67990" marR="22663" marT="4533" marB="4533" anchor="ctr">
                    <a:lnL>
                      <a:noFill/>
                    </a:lnL>
                    <a:lnR>
                      <a:noFill/>
                    </a:lnR>
                    <a:lnT>
                      <a:noFill/>
                    </a:lnT>
                    <a:lnB>
                      <a:noFill/>
                    </a:lnB>
                  </a:tcPr>
                </a:tc>
                <a:tc>
                  <a:txBody>
                    <a:bodyPr/>
                    <a:lstStyle/>
                    <a:p>
                      <a:pPr algn="r" fontAlgn="ctr"/>
                      <a:r>
                        <a:rPr lang="tr-TR" sz="1400">
                          <a:effectLst/>
                        </a:rPr>
                        <a:t>710,67</a:t>
                      </a:r>
                    </a:p>
                  </a:txBody>
                  <a:tcPr marL="27196" marR="22663" marT="4533" marB="4533" anchor="ctr">
                    <a:lnL>
                      <a:noFill/>
                    </a:lnL>
                    <a:lnR>
                      <a:noFill/>
                    </a:lnR>
                    <a:lnT>
                      <a:noFill/>
                    </a:lnT>
                    <a:lnB>
                      <a:noFill/>
                    </a:lnB>
                  </a:tcPr>
                </a:tc>
                <a:tc>
                  <a:txBody>
                    <a:bodyPr/>
                    <a:lstStyle/>
                    <a:p>
                      <a:pPr algn="r" fontAlgn="ctr"/>
                      <a:r>
                        <a:rPr lang="tr-TR" sz="1400">
                          <a:effectLst/>
                        </a:rPr>
                        <a:t>306,03</a:t>
                      </a:r>
                    </a:p>
                  </a:txBody>
                  <a:tcPr marL="27196" marR="22663" marT="4533" marB="4533" anchor="ctr">
                    <a:lnL>
                      <a:noFill/>
                    </a:lnL>
                    <a:lnR>
                      <a:noFill/>
                    </a:lnR>
                    <a:lnT>
                      <a:noFill/>
                    </a:lnT>
                    <a:lnB>
                      <a:noFill/>
                    </a:lnB>
                  </a:tcPr>
                </a:tc>
                <a:tc>
                  <a:txBody>
                    <a:bodyPr/>
                    <a:lstStyle/>
                    <a:p>
                      <a:pPr algn="r" fontAlgn="ctr"/>
                      <a:r>
                        <a:rPr lang="tr-TR" sz="1400">
                          <a:effectLst/>
                        </a:rPr>
                        <a:t>334,62</a:t>
                      </a:r>
                    </a:p>
                  </a:txBody>
                  <a:tcPr marL="27196" marR="22663" marT="4533" marB="4533" anchor="ctr">
                    <a:lnL>
                      <a:noFill/>
                    </a:lnL>
                    <a:lnR>
                      <a:noFill/>
                    </a:lnR>
                    <a:lnT>
                      <a:noFill/>
                    </a:lnT>
                    <a:lnB>
                      <a:noFill/>
                    </a:lnB>
                  </a:tcPr>
                </a:tc>
                <a:tc>
                  <a:txBody>
                    <a:bodyPr/>
                    <a:lstStyle/>
                    <a:p>
                      <a:pPr algn="r" fontAlgn="ctr"/>
                      <a:r>
                        <a:rPr lang="tr-TR" sz="1400">
                          <a:effectLst/>
                        </a:rPr>
                        <a:t>513,18</a:t>
                      </a:r>
                    </a:p>
                  </a:txBody>
                  <a:tcPr marL="27196" marR="22663" marT="4533" marB="4533" anchor="ctr">
                    <a:lnL>
                      <a:noFill/>
                    </a:lnL>
                    <a:lnR>
                      <a:noFill/>
                    </a:lnR>
                    <a:lnT>
                      <a:noFill/>
                    </a:lnT>
                    <a:lnB>
                      <a:noFill/>
                    </a:lnB>
                  </a:tcPr>
                </a:tc>
                <a:extLst>
                  <a:ext uri="{0D108BD9-81ED-4DB2-BD59-A6C34878D82A}">
                    <a16:rowId xmlns:a16="http://schemas.microsoft.com/office/drawing/2014/main" val="954672234"/>
                  </a:ext>
                </a:extLst>
              </a:tr>
              <a:tr h="187929">
                <a:tc>
                  <a:txBody>
                    <a:bodyPr/>
                    <a:lstStyle/>
                    <a:p>
                      <a:pPr algn="l" fontAlgn="ctr"/>
                      <a:r>
                        <a:rPr lang="tr-TR" sz="1400" b="0">
                          <a:effectLst/>
                          <a:latin typeface="inherit"/>
                        </a:rPr>
                        <a:t>Alacaklar - Net Ticaret</a:t>
                      </a:r>
                    </a:p>
                  </a:txBody>
                  <a:tcPr marL="101985" marR="22663" marT="4533" marB="4533" anchor="ctr">
                    <a:lnL>
                      <a:noFill/>
                    </a:lnL>
                    <a:lnR>
                      <a:noFill/>
                    </a:lnR>
                    <a:lnT>
                      <a:noFill/>
                    </a:lnT>
                    <a:lnB>
                      <a:noFill/>
                    </a:lnB>
                  </a:tcPr>
                </a:tc>
                <a:tc>
                  <a:txBody>
                    <a:bodyPr/>
                    <a:lstStyle/>
                    <a:p>
                      <a:pPr algn="r" fontAlgn="ctr"/>
                      <a:r>
                        <a:rPr lang="tr-TR" sz="1400">
                          <a:effectLst/>
                        </a:rPr>
                        <a:t>235,51</a:t>
                      </a:r>
                    </a:p>
                  </a:txBody>
                  <a:tcPr marL="27196" marR="22663" marT="4533" marB="4533" anchor="ctr">
                    <a:lnL>
                      <a:noFill/>
                    </a:lnL>
                    <a:lnR>
                      <a:noFill/>
                    </a:lnR>
                    <a:lnT>
                      <a:noFill/>
                    </a:lnT>
                    <a:lnB>
                      <a:noFill/>
                    </a:lnB>
                  </a:tcPr>
                </a:tc>
                <a:tc>
                  <a:txBody>
                    <a:bodyPr/>
                    <a:lstStyle/>
                    <a:p>
                      <a:pPr algn="r" fontAlgn="ctr"/>
                      <a:r>
                        <a:rPr lang="tr-TR" sz="1400">
                          <a:effectLst/>
                        </a:rPr>
                        <a:t>187,4</a:t>
                      </a:r>
                    </a:p>
                  </a:txBody>
                  <a:tcPr marL="27196" marR="22663" marT="4533" marB="4533" anchor="ctr">
                    <a:lnL>
                      <a:noFill/>
                    </a:lnL>
                    <a:lnR>
                      <a:noFill/>
                    </a:lnR>
                    <a:lnT>
                      <a:noFill/>
                    </a:lnT>
                    <a:lnB>
                      <a:noFill/>
                    </a:lnB>
                  </a:tcPr>
                </a:tc>
                <a:tc>
                  <a:txBody>
                    <a:bodyPr/>
                    <a:lstStyle/>
                    <a:p>
                      <a:pPr algn="r" fontAlgn="ctr"/>
                      <a:r>
                        <a:rPr lang="tr-TR" sz="1400">
                          <a:effectLst/>
                        </a:rPr>
                        <a:t>212,27</a:t>
                      </a:r>
                    </a:p>
                  </a:txBody>
                  <a:tcPr marL="27196" marR="22663" marT="4533" marB="4533" anchor="ctr">
                    <a:lnL>
                      <a:noFill/>
                    </a:lnL>
                    <a:lnR>
                      <a:noFill/>
                    </a:lnR>
                    <a:lnT>
                      <a:noFill/>
                    </a:lnT>
                    <a:lnB>
                      <a:noFill/>
                    </a:lnB>
                  </a:tcPr>
                </a:tc>
                <a:tc>
                  <a:txBody>
                    <a:bodyPr/>
                    <a:lstStyle/>
                    <a:p>
                      <a:pPr algn="r" fontAlgn="ctr"/>
                      <a:r>
                        <a:rPr lang="tr-TR" sz="1400">
                          <a:effectLst/>
                        </a:rPr>
                        <a:t>294,63</a:t>
                      </a:r>
                    </a:p>
                  </a:txBody>
                  <a:tcPr marL="27196" marR="22663" marT="4533" marB="4533" anchor="ctr">
                    <a:lnL>
                      <a:noFill/>
                    </a:lnL>
                    <a:lnR>
                      <a:noFill/>
                    </a:lnR>
                    <a:lnT>
                      <a:noFill/>
                    </a:lnT>
                    <a:lnB>
                      <a:noFill/>
                    </a:lnB>
                  </a:tcPr>
                </a:tc>
                <a:extLst>
                  <a:ext uri="{0D108BD9-81ED-4DB2-BD59-A6C34878D82A}">
                    <a16:rowId xmlns:a16="http://schemas.microsoft.com/office/drawing/2014/main" val="454728822"/>
                  </a:ext>
                </a:extLst>
              </a:tr>
              <a:tr h="187929">
                <a:tc>
                  <a:txBody>
                    <a:bodyPr/>
                    <a:lstStyle/>
                    <a:p>
                      <a:pPr algn="l" fontAlgn="ctr"/>
                      <a:r>
                        <a:rPr lang="tr-TR" sz="1400" b="0">
                          <a:effectLst/>
                          <a:latin typeface="inherit"/>
                        </a:rPr>
                        <a:t>Toplam Envanter</a:t>
                      </a:r>
                    </a:p>
                  </a:txBody>
                  <a:tcPr marL="67990" marR="22663" marT="4533" marB="4533" anchor="ctr">
                    <a:lnL>
                      <a:noFill/>
                    </a:lnL>
                    <a:lnR>
                      <a:noFill/>
                    </a:lnR>
                    <a:lnT>
                      <a:noFill/>
                    </a:lnT>
                    <a:lnB>
                      <a:noFill/>
                    </a:lnB>
                  </a:tcPr>
                </a:tc>
                <a:tc>
                  <a:txBody>
                    <a:bodyPr/>
                    <a:lstStyle/>
                    <a:p>
                      <a:pPr algn="r" fontAlgn="ctr"/>
                      <a:r>
                        <a:rPr lang="tr-TR" sz="1400">
                          <a:effectLst/>
                        </a:rPr>
                        <a:t>58,18</a:t>
                      </a:r>
                    </a:p>
                  </a:txBody>
                  <a:tcPr marL="27196" marR="22663" marT="4533" marB="4533" anchor="ctr">
                    <a:lnL>
                      <a:noFill/>
                    </a:lnL>
                    <a:lnR>
                      <a:noFill/>
                    </a:lnR>
                    <a:lnT>
                      <a:noFill/>
                    </a:lnT>
                    <a:lnB>
                      <a:noFill/>
                    </a:lnB>
                  </a:tcPr>
                </a:tc>
                <a:tc>
                  <a:txBody>
                    <a:bodyPr/>
                    <a:lstStyle/>
                    <a:p>
                      <a:pPr algn="r" fontAlgn="ctr"/>
                      <a:r>
                        <a:rPr lang="tr-TR" sz="1400">
                          <a:effectLst/>
                        </a:rPr>
                        <a:t>30,8</a:t>
                      </a:r>
                    </a:p>
                  </a:txBody>
                  <a:tcPr marL="27196" marR="22663" marT="4533" marB="4533" anchor="ctr">
                    <a:lnL>
                      <a:noFill/>
                    </a:lnL>
                    <a:lnR>
                      <a:noFill/>
                    </a:lnR>
                    <a:lnT>
                      <a:noFill/>
                    </a:lnT>
                    <a:lnB>
                      <a:noFill/>
                    </a:lnB>
                  </a:tcPr>
                </a:tc>
                <a:tc>
                  <a:txBody>
                    <a:bodyPr/>
                    <a:lstStyle/>
                    <a:p>
                      <a:pPr algn="r" fontAlgn="ctr"/>
                      <a:r>
                        <a:rPr lang="tr-TR" sz="1400">
                          <a:effectLst/>
                        </a:rPr>
                        <a:t>24,36</a:t>
                      </a:r>
                    </a:p>
                  </a:txBody>
                  <a:tcPr marL="27196" marR="22663" marT="4533" marB="4533" anchor="ctr">
                    <a:lnL>
                      <a:noFill/>
                    </a:lnL>
                    <a:lnR>
                      <a:noFill/>
                    </a:lnR>
                    <a:lnT>
                      <a:noFill/>
                    </a:lnT>
                    <a:lnB>
                      <a:noFill/>
                    </a:lnB>
                  </a:tcPr>
                </a:tc>
                <a:tc>
                  <a:txBody>
                    <a:bodyPr/>
                    <a:lstStyle/>
                    <a:p>
                      <a:pPr algn="r" fontAlgn="ctr"/>
                      <a:r>
                        <a:rPr lang="tr-TR" sz="1400">
                          <a:effectLst/>
                        </a:rPr>
                        <a:t>13,36</a:t>
                      </a:r>
                    </a:p>
                  </a:txBody>
                  <a:tcPr marL="27196" marR="22663" marT="4533" marB="4533" anchor="ctr">
                    <a:lnL>
                      <a:noFill/>
                    </a:lnL>
                    <a:lnR>
                      <a:noFill/>
                    </a:lnR>
                    <a:lnT>
                      <a:noFill/>
                    </a:lnT>
                    <a:lnB>
                      <a:noFill/>
                    </a:lnB>
                  </a:tcPr>
                </a:tc>
                <a:extLst>
                  <a:ext uri="{0D108BD9-81ED-4DB2-BD59-A6C34878D82A}">
                    <a16:rowId xmlns:a16="http://schemas.microsoft.com/office/drawing/2014/main" val="1927302353"/>
                  </a:ext>
                </a:extLst>
              </a:tr>
              <a:tr h="187929">
                <a:tc>
                  <a:txBody>
                    <a:bodyPr/>
                    <a:lstStyle/>
                    <a:p>
                      <a:pPr algn="l" fontAlgn="ctr"/>
                      <a:r>
                        <a:rPr lang="tr-TR" sz="1400" b="0">
                          <a:effectLst/>
                          <a:latin typeface="inherit"/>
                        </a:rPr>
                        <a:t>Gelecek Aylara Ait Giderler</a:t>
                      </a:r>
                    </a:p>
                  </a:txBody>
                  <a:tcPr marL="67990" marR="22663" marT="4533" marB="4533" anchor="ctr">
                    <a:lnL>
                      <a:noFill/>
                    </a:lnL>
                    <a:lnR>
                      <a:noFill/>
                    </a:lnR>
                    <a:lnT>
                      <a:noFill/>
                    </a:lnT>
                    <a:lnB>
                      <a:noFill/>
                    </a:lnB>
                  </a:tcPr>
                </a:tc>
                <a:tc>
                  <a:txBody>
                    <a:bodyPr/>
                    <a:lstStyle/>
                    <a:p>
                      <a:pPr algn="r" fontAlgn="ctr"/>
                      <a:r>
                        <a:rPr lang="tr-TR" sz="1400">
                          <a:effectLst/>
                        </a:rPr>
                        <a:t>847,93</a:t>
                      </a:r>
                    </a:p>
                  </a:txBody>
                  <a:tcPr marL="27196" marR="22663" marT="4533" marB="4533" anchor="ctr">
                    <a:lnL>
                      <a:noFill/>
                    </a:lnL>
                    <a:lnR>
                      <a:noFill/>
                    </a:lnR>
                    <a:lnT>
                      <a:noFill/>
                    </a:lnT>
                    <a:lnB>
                      <a:noFill/>
                    </a:lnB>
                  </a:tcPr>
                </a:tc>
                <a:tc>
                  <a:txBody>
                    <a:bodyPr/>
                    <a:lstStyle/>
                    <a:p>
                      <a:pPr algn="r" fontAlgn="ctr"/>
                      <a:r>
                        <a:rPr lang="tr-TR" sz="1400">
                          <a:effectLst/>
                        </a:rPr>
                        <a:t>713,1</a:t>
                      </a:r>
                    </a:p>
                  </a:txBody>
                  <a:tcPr marL="27196" marR="22663" marT="4533" marB="4533" anchor="ctr">
                    <a:lnL>
                      <a:noFill/>
                    </a:lnL>
                    <a:lnR>
                      <a:noFill/>
                    </a:lnR>
                    <a:lnT>
                      <a:noFill/>
                    </a:lnT>
                    <a:lnB>
                      <a:noFill/>
                    </a:lnB>
                  </a:tcPr>
                </a:tc>
                <a:tc>
                  <a:txBody>
                    <a:bodyPr/>
                    <a:lstStyle/>
                    <a:p>
                      <a:pPr algn="r" fontAlgn="ctr"/>
                      <a:r>
                        <a:rPr lang="tr-TR" sz="1400">
                          <a:effectLst/>
                        </a:rPr>
                        <a:t>399,99</a:t>
                      </a:r>
                    </a:p>
                  </a:txBody>
                  <a:tcPr marL="27196" marR="22663" marT="4533" marB="4533" anchor="ctr">
                    <a:lnL>
                      <a:noFill/>
                    </a:lnL>
                    <a:lnR>
                      <a:noFill/>
                    </a:lnR>
                    <a:lnT>
                      <a:noFill/>
                    </a:lnT>
                    <a:lnB>
                      <a:noFill/>
                    </a:lnB>
                  </a:tcPr>
                </a:tc>
                <a:tc>
                  <a:txBody>
                    <a:bodyPr/>
                    <a:lstStyle/>
                    <a:p>
                      <a:pPr algn="r" fontAlgn="ctr"/>
                      <a:r>
                        <a:rPr lang="tr-TR" sz="1400">
                          <a:effectLst/>
                        </a:rPr>
                        <a:t>347,66</a:t>
                      </a:r>
                    </a:p>
                  </a:txBody>
                  <a:tcPr marL="27196" marR="22663" marT="4533" marB="4533" anchor="ctr">
                    <a:lnL>
                      <a:noFill/>
                    </a:lnL>
                    <a:lnR>
                      <a:noFill/>
                    </a:lnR>
                    <a:lnT>
                      <a:noFill/>
                    </a:lnT>
                    <a:lnB>
                      <a:noFill/>
                    </a:lnB>
                  </a:tcPr>
                </a:tc>
                <a:extLst>
                  <a:ext uri="{0D108BD9-81ED-4DB2-BD59-A6C34878D82A}">
                    <a16:rowId xmlns:a16="http://schemas.microsoft.com/office/drawing/2014/main" val="1232901559"/>
                  </a:ext>
                </a:extLst>
              </a:tr>
              <a:tr h="187929">
                <a:tc>
                  <a:txBody>
                    <a:bodyPr/>
                    <a:lstStyle/>
                    <a:p>
                      <a:pPr algn="l" fontAlgn="ctr"/>
                      <a:r>
                        <a:rPr lang="tr-TR" sz="1400" b="0">
                          <a:effectLst/>
                          <a:latin typeface="inherit"/>
                        </a:rPr>
                        <a:t>Diğer Cari Aktifler, Toplam</a:t>
                      </a:r>
                    </a:p>
                  </a:txBody>
                  <a:tcPr marL="67990" marR="22663" marT="4533" marB="4533"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400">
                          <a:effectLst/>
                        </a:rPr>
                        <a:t>40,56</a:t>
                      </a:r>
                    </a:p>
                  </a:txBody>
                  <a:tcPr marL="27196" marR="22663" marT="4533" marB="4533"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400">
                          <a:effectLst/>
                        </a:rPr>
                        <a:t>14,48</a:t>
                      </a:r>
                    </a:p>
                  </a:txBody>
                  <a:tcPr marL="27196" marR="22663" marT="4533" marB="4533"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400">
                          <a:effectLst/>
                        </a:rPr>
                        <a:t>7,45</a:t>
                      </a:r>
                    </a:p>
                  </a:txBody>
                  <a:tcPr marL="27196" marR="22663" marT="4533" marB="4533"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l" fontAlgn="ctr"/>
                      <a:r>
                        <a:rPr lang="tr-TR" sz="1400">
                          <a:effectLst/>
                        </a:rPr>
                        <a:t>2,21</a:t>
                      </a:r>
                    </a:p>
                  </a:txBody>
                  <a:tcPr marL="27196" marR="22663" marT="4533" marB="4533" anchor="ctr">
                    <a:lnL>
                      <a:noFill/>
                    </a:lnL>
                    <a:lnR>
                      <a:noFill/>
                    </a:lnR>
                    <a:lnT>
                      <a:noFill/>
                    </a:lnT>
                    <a:lnB w="762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767367950"/>
                  </a:ext>
                </a:extLst>
              </a:tr>
              <a:tr h="187929">
                <a:tc>
                  <a:txBody>
                    <a:bodyPr/>
                    <a:lstStyle/>
                    <a:p>
                      <a:pPr algn="l" fontAlgn="ctr"/>
                      <a:r>
                        <a:rPr lang="tr-TR" sz="1400" b="1">
                          <a:effectLst/>
                          <a:latin typeface="inherit"/>
                        </a:rPr>
                        <a:t>Toplam Aktifler</a:t>
                      </a:r>
                      <a:endParaRPr lang="tr-TR" sz="1400">
                        <a:effectLst/>
                      </a:endParaRPr>
                    </a:p>
                  </a:txBody>
                  <a:tcPr marL="22663" marR="22663" marT="4533" marB="4533"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400">
                          <a:effectLst/>
                        </a:rPr>
                        <a:t>13664,89</a:t>
                      </a:r>
                    </a:p>
                  </a:txBody>
                  <a:tcPr marL="27196" marR="22663" marT="4533" marB="4533"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400">
                          <a:effectLst/>
                        </a:rPr>
                        <a:t>8075,73</a:t>
                      </a:r>
                    </a:p>
                  </a:txBody>
                  <a:tcPr marL="27196" marR="22663" marT="4533" marB="4533"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400">
                          <a:effectLst/>
                        </a:rPr>
                        <a:t>5618,02</a:t>
                      </a:r>
                    </a:p>
                  </a:txBody>
                  <a:tcPr marL="27196" marR="22663" marT="4533" marB="4533"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400">
                          <a:effectLst/>
                        </a:rPr>
                        <a:t>4098,1</a:t>
                      </a:r>
                    </a:p>
                  </a:txBody>
                  <a:tcPr marL="27196" marR="22663" marT="4533" marB="4533"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extLst>
                  <a:ext uri="{0D108BD9-81ED-4DB2-BD59-A6C34878D82A}">
                    <a16:rowId xmlns:a16="http://schemas.microsoft.com/office/drawing/2014/main" val="3383901290"/>
                  </a:ext>
                </a:extLst>
              </a:tr>
              <a:tr h="118692">
                <a:tc gridSpan="5">
                  <a:txBody>
                    <a:bodyPr/>
                    <a:lstStyle/>
                    <a:p>
                      <a:endParaRPr lang="tr-TR" sz="1400"/>
                    </a:p>
                  </a:txBody>
                  <a:tcPr marL="27196" marR="27196" marT="13598" marB="13598" anchor="ctr">
                    <a:lnL>
                      <a:noFill/>
                    </a:lnL>
                    <a:lnR>
                      <a:noFill/>
                    </a:lnR>
                    <a:lnT>
                      <a:noFill/>
                    </a:lnT>
                    <a:lnB w="15240" cap="flat" cmpd="sng" algn="ctr">
                      <a:solidFill>
                        <a:srgbClr val="BABABA"/>
                      </a:solidFill>
                      <a:prstDash val="solid"/>
                      <a:round/>
                      <a:headEnd type="none" w="med" len="med"/>
                      <a:tailEnd type="none" w="med" len="med"/>
                    </a:lnB>
                    <a:solidFill>
                      <a:srgbClr val="FFFFFF"/>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283350359"/>
                  </a:ext>
                </a:extLst>
              </a:tr>
              <a:tr h="276946">
                <a:tc>
                  <a:txBody>
                    <a:bodyPr/>
                    <a:lstStyle/>
                    <a:p>
                      <a:pPr algn="l" fontAlgn="ctr"/>
                      <a:r>
                        <a:rPr lang="tr-TR" sz="1400" b="0">
                          <a:effectLst/>
                          <a:latin typeface="inherit"/>
                        </a:rPr>
                        <a:t>Gayrimenkul, Tesis ve Ekipman, Toplam - Net</a:t>
                      </a:r>
                    </a:p>
                  </a:txBody>
                  <a:tcPr marL="67990"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8248,2</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4662,52</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3848,62</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400">
                          <a:effectLst/>
                        </a:rPr>
                        <a:t>2113,31</a:t>
                      </a:r>
                    </a:p>
                  </a:txBody>
                  <a:tcPr marL="27196" marR="22663" marT="4533" marB="4533" anchor="ctr">
                    <a:lnL>
                      <a:noFill/>
                    </a:lnL>
                    <a:lnR>
                      <a:noFill/>
                    </a:lnR>
                    <a:lnT w="15240" cap="flat" cmpd="sng" algn="ctr">
                      <a:solidFill>
                        <a:srgbClr val="BABABA"/>
                      </a:solidFill>
                      <a:prstDash val="solid"/>
                      <a:round/>
                      <a:headEnd type="none" w="med" len="med"/>
                      <a:tailEnd type="none" w="med" len="med"/>
                    </a:lnT>
                    <a:lnB>
                      <a:noFill/>
                    </a:lnB>
                  </a:tcPr>
                </a:tc>
                <a:extLst>
                  <a:ext uri="{0D108BD9-81ED-4DB2-BD59-A6C34878D82A}">
                    <a16:rowId xmlns:a16="http://schemas.microsoft.com/office/drawing/2014/main" val="3917098961"/>
                  </a:ext>
                </a:extLst>
              </a:tr>
              <a:tr h="276946">
                <a:tc>
                  <a:txBody>
                    <a:bodyPr/>
                    <a:lstStyle/>
                    <a:p>
                      <a:pPr algn="l" fontAlgn="ctr"/>
                      <a:r>
                        <a:rPr lang="tr-TR" sz="1400" b="0">
                          <a:effectLst/>
                          <a:latin typeface="inherit"/>
                        </a:rPr>
                        <a:t>Gayrimenkul, Tesis ve Ekipman, Toplam - Brüt</a:t>
                      </a:r>
                    </a:p>
                  </a:txBody>
                  <a:tcPr marL="101985" marR="22663" marT="4533" marB="4533" anchor="ctr">
                    <a:lnL>
                      <a:noFill/>
                    </a:lnL>
                    <a:lnR>
                      <a:noFill/>
                    </a:lnR>
                    <a:lnT>
                      <a:noFill/>
                    </a:lnT>
                    <a:lnB>
                      <a:noFill/>
                    </a:lnB>
                  </a:tcPr>
                </a:tc>
                <a:tc>
                  <a:txBody>
                    <a:bodyPr/>
                    <a:lstStyle/>
                    <a:p>
                      <a:pPr algn="r" fontAlgn="ctr"/>
                      <a:r>
                        <a:rPr lang="tr-TR" sz="1400">
                          <a:effectLst/>
                        </a:rPr>
                        <a:t>10428,01</a:t>
                      </a:r>
                    </a:p>
                  </a:txBody>
                  <a:tcPr marL="27196" marR="22663" marT="4533" marB="4533" anchor="ctr">
                    <a:lnL>
                      <a:noFill/>
                    </a:lnL>
                    <a:lnR>
                      <a:noFill/>
                    </a:lnR>
                    <a:lnT>
                      <a:noFill/>
                    </a:lnT>
                    <a:lnB>
                      <a:noFill/>
                    </a:lnB>
                  </a:tcPr>
                </a:tc>
                <a:tc>
                  <a:txBody>
                    <a:bodyPr/>
                    <a:lstStyle/>
                    <a:p>
                      <a:pPr algn="r" fontAlgn="ctr"/>
                      <a:r>
                        <a:rPr lang="tr-TR" sz="1400">
                          <a:effectLst/>
                        </a:rPr>
                        <a:t>5917,52</a:t>
                      </a:r>
                    </a:p>
                  </a:txBody>
                  <a:tcPr marL="27196" marR="22663" marT="4533" marB="4533" anchor="ctr">
                    <a:lnL>
                      <a:noFill/>
                    </a:lnL>
                    <a:lnR>
                      <a:noFill/>
                    </a:lnR>
                    <a:lnT>
                      <a:noFill/>
                    </a:lnT>
                    <a:lnB>
                      <a:noFill/>
                    </a:lnB>
                  </a:tcPr>
                </a:tc>
                <a:tc>
                  <a:txBody>
                    <a:bodyPr/>
                    <a:lstStyle/>
                    <a:p>
                      <a:pPr algn="r" fontAlgn="ctr"/>
                      <a:r>
                        <a:rPr lang="tr-TR" sz="1400">
                          <a:effectLst/>
                        </a:rPr>
                        <a:t>5072,21</a:t>
                      </a:r>
                    </a:p>
                  </a:txBody>
                  <a:tcPr marL="27196" marR="22663" marT="4533" marB="4533" anchor="ctr">
                    <a:lnL>
                      <a:noFill/>
                    </a:lnL>
                    <a:lnR>
                      <a:noFill/>
                    </a:lnR>
                    <a:lnT>
                      <a:noFill/>
                    </a:lnT>
                    <a:lnB>
                      <a:noFill/>
                    </a:lnB>
                  </a:tcPr>
                </a:tc>
                <a:tc>
                  <a:txBody>
                    <a:bodyPr/>
                    <a:lstStyle/>
                    <a:p>
                      <a:pPr algn="r" fontAlgn="ctr"/>
                      <a:r>
                        <a:rPr lang="tr-TR" sz="1400">
                          <a:effectLst/>
                        </a:rPr>
                        <a:t>2987,71</a:t>
                      </a:r>
                    </a:p>
                  </a:txBody>
                  <a:tcPr marL="27196" marR="22663" marT="4533" marB="4533" anchor="ctr">
                    <a:lnL>
                      <a:noFill/>
                    </a:lnL>
                    <a:lnR>
                      <a:noFill/>
                    </a:lnR>
                    <a:lnT>
                      <a:noFill/>
                    </a:lnT>
                    <a:lnB>
                      <a:noFill/>
                    </a:lnB>
                  </a:tcPr>
                </a:tc>
                <a:extLst>
                  <a:ext uri="{0D108BD9-81ED-4DB2-BD59-A6C34878D82A}">
                    <a16:rowId xmlns:a16="http://schemas.microsoft.com/office/drawing/2014/main" val="3211327713"/>
                  </a:ext>
                </a:extLst>
              </a:tr>
              <a:tr h="276946">
                <a:tc>
                  <a:txBody>
                    <a:bodyPr/>
                    <a:lstStyle/>
                    <a:p>
                      <a:pPr algn="l" fontAlgn="ctr"/>
                      <a:r>
                        <a:rPr lang="tr-TR" sz="1400" b="0">
                          <a:effectLst/>
                          <a:latin typeface="inherit"/>
                        </a:rPr>
                        <a:t>Birikmiş Amortisman, Toplam</a:t>
                      </a:r>
                    </a:p>
                  </a:txBody>
                  <a:tcPr marL="101985" marR="22663" marT="4533" marB="4533" anchor="ctr">
                    <a:lnL>
                      <a:noFill/>
                    </a:lnL>
                    <a:lnR>
                      <a:noFill/>
                    </a:lnR>
                    <a:lnT>
                      <a:noFill/>
                    </a:lnT>
                    <a:lnB>
                      <a:noFill/>
                    </a:lnB>
                  </a:tcPr>
                </a:tc>
                <a:tc>
                  <a:txBody>
                    <a:bodyPr/>
                    <a:lstStyle/>
                    <a:p>
                      <a:pPr algn="r" fontAlgn="ctr"/>
                      <a:r>
                        <a:rPr lang="tr-TR" sz="1400">
                          <a:effectLst/>
                        </a:rPr>
                        <a:t>-2179,81</a:t>
                      </a:r>
                    </a:p>
                  </a:txBody>
                  <a:tcPr marL="27196" marR="22663" marT="4533" marB="4533" anchor="ctr">
                    <a:lnL>
                      <a:noFill/>
                    </a:lnL>
                    <a:lnR>
                      <a:noFill/>
                    </a:lnR>
                    <a:lnT>
                      <a:noFill/>
                    </a:lnT>
                    <a:lnB>
                      <a:noFill/>
                    </a:lnB>
                  </a:tcPr>
                </a:tc>
                <a:tc>
                  <a:txBody>
                    <a:bodyPr/>
                    <a:lstStyle/>
                    <a:p>
                      <a:pPr algn="r" fontAlgn="ctr"/>
                      <a:r>
                        <a:rPr lang="tr-TR" sz="1400">
                          <a:effectLst/>
                        </a:rPr>
                        <a:t>-1255</a:t>
                      </a:r>
                    </a:p>
                  </a:txBody>
                  <a:tcPr marL="27196" marR="22663" marT="4533" marB="4533" anchor="ctr">
                    <a:lnL>
                      <a:noFill/>
                    </a:lnL>
                    <a:lnR>
                      <a:noFill/>
                    </a:lnR>
                    <a:lnT>
                      <a:noFill/>
                    </a:lnT>
                    <a:lnB>
                      <a:noFill/>
                    </a:lnB>
                  </a:tcPr>
                </a:tc>
                <a:tc>
                  <a:txBody>
                    <a:bodyPr/>
                    <a:lstStyle/>
                    <a:p>
                      <a:pPr algn="r" fontAlgn="ctr"/>
                      <a:r>
                        <a:rPr lang="tr-TR" sz="1400">
                          <a:effectLst/>
                        </a:rPr>
                        <a:t>-1223,59</a:t>
                      </a:r>
                    </a:p>
                  </a:txBody>
                  <a:tcPr marL="27196" marR="22663" marT="4533" marB="4533" anchor="ctr">
                    <a:lnL>
                      <a:noFill/>
                    </a:lnL>
                    <a:lnR>
                      <a:noFill/>
                    </a:lnR>
                    <a:lnT>
                      <a:noFill/>
                    </a:lnT>
                    <a:lnB>
                      <a:noFill/>
                    </a:lnB>
                  </a:tcPr>
                </a:tc>
                <a:tc>
                  <a:txBody>
                    <a:bodyPr/>
                    <a:lstStyle/>
                    <a:p>
                      <a:pPr algn="r" fontAlgn="ctr"/>
                      <a:r>
                        <a:rPr lang="tr-TR" sz="1400">
                          <a:effectLst/>
                        </a:rPr>
                        <a:t>-874,4</a:t>
                      </a:r>
                    </a:p>
                  </a:txBody>
                  <a:tcPr marL="27196" marR="22663" marT="4533" marB="4533" anchor="ctr">
                    <a:lnL>
                      <a:noFill/>
                    </a:lnL>
                    <a:lnR>
                      <a:noFill/>
                    </a:lnR>
                    <a:lnT>
                      <a:noFill/>
                    </a:lnT>
                    <a:lnB>
                      <a:noFill/>
                    </a:lnB>
                  </a:tcPr>
                </a:tc>
                <a:extLst>
                  <a:ext uri="{0D108BD9-81ED-4DB2-BD59-A6C34878D82A}">
                    <a16:rowId xmlns:a16="http://schemas.microsoft.com/office/drawing/2014/main" val="2783063268"/>
                  </a:ext>
                </a:extLst>
              </a:tr>
              <a:tr h="98910">
                <a:tc>
                  <a:txBody>
                    <a:bodyPr/>
                    <a:lstStyle/>
                    <a:p>
                      <a:pPr algn="l" fontAlgn="ctr"/>
                      <a:r>
                        <a:rPr lang="tr-TR" sz="1400" b="0">
                          <a:effectLst/>
                          <a:latin typeface="inherit"/>
                        </a:rPr>
                        <a:t>Şerefiye, Net</a:t>
                      </a:r>
                    </a:p>
                  </a:txBody>
                  <a:tcPr marL="67990"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tc>
                  <a:txBody>
                    <a:bodyPr/>
                    <a:lstStyle/>
                    <a:p>
                      <a:pPr algn="r" fontAlgn="ctr"/>
                      <a:r>
                        <a:rPr lang="tr-TR" sz="1400">
                          <a:effectLst/>
                        </a:rPr>
                        <a:t>-</a:t>
                      </a:r>
                    </a:p>
                  </a:txBody>
                  <a:tcPr marL="27196" marR="22663" marT="4533" marB="4533" anchor="ctr">
                    <a:lnL>
                      <a:noFill/>
                    </a:lnL>
                    <a:lnR>
                      <a:noFill/>
                    </a:lnR>
                    <a:lnT>
                      <a:noFill/>
                    </a:lnT>
                    <a:lnB>
                      <a:noFill/>
                    </a:lnB>
                  </a:tcPr>
                </a:tc>
                <a:extLst>
                  <a:ext uri="{0D108BD9-81ED-4DB2-BD59-A6C34878D82A}">
                    <a16:rowId xmlns:a16="http://schemas.microsoft.com/office/drawing/2014/main" val="2790319141"/>
                  </a:ext>
                </a:extLst>
              </a:tr>
              <a:tr h="187929">
                <a:tc>
                  <a:txBody>
                    <a:bodyPr/>
                    <a:lstStyle/>
                    <a:p>
                      <a:pPr algn="l" fontAlgn="ctr"/>
                      <a:r>
                        <a:rPr lang="tr-TR" sz="1400" b="0">
                          <a:effectLst/>
                          <a:latin typeface="inherit"/>
                        </a:rPr>
                        <a:t>Maddi Olmayan Duran Varlıklar, Net</a:t>
                      </a:r>
                    </a:p>
                  </a:txBody>
                  <a:tcPr marL="67990" marR="22663" marT="4533" marB="4533" anchor="ctr">
                    <a:lnL>
                      <a:noFill/>
                    </a:lnL>
                    <a:lnR>
                      <a:noFill/>
                    </a:lnR>
                    <a:lnT>
                      <a:noFill/>
                    </a:lnT>
                    <a:lnB>
                      <a:noFill/>
                    </a:lnB>
                  </a:tcPr>
                </a:tc>
                <a:tc>
                  <a:txBody>
                    <a:bodyPr/>
                    <a:lstStyle/>
                    <a:p>
                      <a:pPr algn="r" fontAlgn="ctr"/>
                      <a:r>
                        <a:rPr lang="tr-TR" sz="1400">
                          <a:effectLst/>
                        </a:rPr>
                        <a:t>46,86</a:t>
                      </a:r>
                    </a:p>
                  </a:txBody>
                  <a:tcPr marL="27196" marR="22663" marT="4533" marB="4533" anchor="ctr">
                    <a:lnL>
                      <a:noFill/>
                    </a:lnL>
                    <a:lnR>
                      <a:noFill/>
                    </a:lnR>
                    <a:lnT>
                      <a:noFill/>
                    </a:lnT>
                    <a:lnB>
                      <a:noFill/>
                    </a:lnB>
                  </a:tcPr>
                </a:tc>
                <a:tc>
                  <a:txBody>
                    <a:bodyPr/>
                    <a:lstStyle/>
                    <a:p>
                      <a:pPr algn="r" fontAlgn="ctr"/>
                      <a:r>
                        <a:rPr lang="tr-TR" sz="1400">
                          <a:effectLst/>
                        </a:rPr>
                        <a:t>24,49</a:t>
                      </a:r>
                    </a:p>
                  </a:txBody>
                  <a:tcPr marL="27196" marR="22663" marT="4533" marB="4533" anchor="ctr">
                    <a:lnL>
                      <a:noFill/>
                    </a:lnL>
                    <a:lnR>
                      <a:noFill/>
                    </a:lnR>
                    <a:lnT>
                      <a:noFill/>
                    </a:lnT>
                    <a:lnB>
                      <a:noFill/>
                    </a:lnB>
                  </a:tcPr>
                </a:tc>
                <a:tc>
                  <a:txBody>
                    <a:bodyPr/>
                    <a:lstStyle/>
                    <a:p>
                      <a:pPr algn="r" fontAlgn="ctr"/>
                      <a:r>
                        <a:rPr lang="tr-TR" sz="1400">
                          <a:effectLst/>
                        </a:rPr>
                        <a:t>20,36</a:t>
                      </a:r>
                    </a:p>
                  </a:txBody>
                  <a:tcPr marL="27196" marR="22663" marT="4533" marB="4533" anchor="ctr">
                    <a:lnL>
                      <a:noFill/>
                    </a:lnL>
                    <a:lnR>
                      <a:noFill/>
                    </a:lnR>
                    <a:lnT>
                      <a:noFill/>
                    </a:lnT>
                    <a:lnB>
                      <a:noFill/>
                    </a:lnB>
                  </a:tcPr>
                </a:tc>
                <a:tc>
                  <a:txBody>
                    <a:bodyPr/>
                    <a:lstStyle/>
                    <a:p>
                      <a:pPr algn="r" fontAlgn="ctr"/>
                      <a:r>
                        <a:rPr lang="tr-TR" sz="1400">
                          <a:effectLst/>
                        </a:rPr>
                        <a:t>14,57</a:t>
                      </a:r>
                    </a:p>
                  </a:txBody>
                  <a:tcPr marL="27196" marR="22663" marT="4533" marB="4533" anchor="ctr">
                    <a:lnL>
                      <a:noFill/>
                    </a:lnL>
                    <a:lnR>
                      <a:noFill/>
                    </a:lnR>
                    <a:lnT>
                      <a:noFill/>
                    </a:lnT>
                    <a:lnB>
                      <a:noFill/>
                    </a:lnB>
                  </a:tcPr>
                </a:tc>
                <a:extLst>
                  <a:ext uri="{0D108BD9-81ED-4DB2-BD59-A6C34878D82A}">
                    <a16:rowId xmlns:a16="http://schemas.microsoft.com/office/drawing/2014/main" val="328632880"/>
                  </a:ext>
                </a:extLst>
              </a:tr>
              <a:tr h="187929">
                <a:tc>
                  <a:txBody>
                    <a:bodyPr/>
                    <a:lstStyle/>
                    <a:p>
                      <a:pPr algn="l" fontAlgn="ctr"/>
                      <a:r>
                        <a:rPr lang="tr-TR" sz="1400" b="0">
                          <a:effectLst/>
                          <a:latin typeface="inherit"/>
                        </a:rPr>
                        <a:t>Uzun Vadeli Yatırımlar</a:t>
                      </a:r>
                    </a:p>
                  </a:txBody>
                  <a:tcPr marL="67990" marR="22663" marT="4533" marB="4533" anchor="ctr">
                    <a:lnL>
                      <a:noFill/>
                    </a:lnL>
                    <a:lnR>
                      <a:noFill/>
                    </a:lnR>
                    <a:lnT>
                      <a:noFill/>
                    </a:lnT>
                    <a:lnB>
                      <a:noFill/>
                    </a:lnB>
                  </a:tcPr>
                </a:tc>
                <a:tc>
                  <a:txBody>
                    <a:bodyPr/>
                    <a:lstStyle/>
                    <a:p>
                      <a:pPr algn="r" fontAlgn="ctr"/>
                      <a:r>
                        <a:rPr lang="tr-TR" sz="1400">
                          <a:effectLst/>
                        </a:rPr>
                        <a:t>39,8</a:t>
                      </a:r>
                    </a:p>
                  </a:txBody>
                  <a:tcPr marL="27196" marR="22663" marT="4533" marB="4533" anchor="ctr">
                    <a:lnL>
                      <a:noFill/>
                    </a:lnL>
                    <a:lnR>
                      <a:noFill/>
                    </a:lnR>
                    <a:lnT>
                      <a:noFill/>
                    </a:lnT>
                    <a:lnB>
                      <a:noFill/>
                    </a:lnB>
                  </a:tcPr>
                </a:tc>
                <a:tc>
                  <a:txBody>
                    <a:bodyPr/>
                    <a:lstStyle/>
                    <a:p>
                      <a:pPr algn="r" fontAlgn="ctr"/>
                      <a:r>
                        <a:rPr lang="tr-TR" sz="1400">
                          <a:effectLst/>
                        </a:rPr>
                        <a:t>29,14</a:t>
                      </a:r>
                    </a:p>
                  </a:txBody>
                  <a:tcPr marL="27196" marR="22663" marT="4533" marB="4533" anchor="ctr">
                    <a:lnL>
                      <a:noFill/>
                    </a:lnL>
                    <a:lnR>
                      <a:noFill/>
                    </a:lnR>
                    <a:lnT>
                      <a:noFill/>
                    </a:lnT>
                    <a:lnB>
                      <a:noFill/>
                    </a:lnB>
                  </a:tcPr>
                </a:tc>
                <a:tc>
                  <a:txBody>
                    <a:bodyPr/>
                    <a:lstStyle/>
                    <a:p>
                      <a:pPr algn="r" fontAlgn="ctr"/>
                      <a:r>
                        <a:rPr lang="tr-TR" sz="1400">
                          <a:effectLst/>
                        </a:rPr>
                        <a:t>23,97</a:t>
                      </a:r>
                    </a:p>
                  </a:txBody>
                  <a:tcPr marL="27196" marR="22663" marT="4533" marB="4533" anchor="ctr">
                    <a:lnL>
                      <a:noFill/>
                    </a:lnL>
                    <a:lnR>
                      <a:noFill/>
                    </a:lnR>
                    <a:lnT>
                      <a:noFill/>
                    </a:lnT>
                    <a:lnB>
                      <a:noFill/>
                    </a:lnB>
                  </a:tcPr>
                </a:tc>
                <a:tc>
                  <a:txBody>
                    <a:bodyPr/>
                    <a:lstStyle/>
                    <a:p>
                      <a:pPr algn="r" fontAlgn="ctr"/>
                      <a:r>
                        <a:rPr lang="tr-TR" sz="1400">
                          <a:effectLst/>
                        </a:rPr>
                        <a:t>20,75</a:t>
                      </a:r>
                    </a:p>
                  </a:txBody>
                  <a:tcPr marL="27196" marR="22663" marT="4533" marB="4533" anchor="ctr">
                    <a:lnL>
                      <a:noFill/>
                    </a:lnL>
                    <a:lnR>
                      <a:noFill/>
                    </a:lnR>
                    <a:lnT>
                      <a:noFill/>
                    </a:lnT>
                    <a:lnB>
                      <a:noFill/>
                    </a:lnB>
                  </a:tcPr>
                </a:tc>
                <a:extLst>
                  <a:ext uri="{0D108BD9-81ED-4DB2-BD59-A6C34878D82A}">
                    <a16:rowId xmlns:a16="http://schemas.microsoft.com/office/drawing/2014/main" val="1881449160"/>
                  </a:ext>
                </a:extLst>
              </a:tr>
              <a:tr h="187929">
                <a:tc>
                  <a:txBody>
                    <a:bodyPr/>
                    <a:lstStyle/>
                    <a:p>
                      <a:pPr algn="l" fontAlgn="ctr"/>
                      <a:r>
                        <a:rPr lang="tr-TR" sz="1400" b="0">
                          <a:effectLst/>
                          <a:latin typeface="inherit"/>
                        </a:rPr>
                        <a:t>Senet Alacakları - Uzun Vade</a:t>
                      </a:r>
                    </a:p>
                  </a:txBody>
                  <a:tcPr marL="67990" marR="22663" marT="4533" marB="4533" anchor="ctr">
                    <a:lnL>
                      <a:noFill/>
                    </a:lnL>
                    <a:lnR>
                      <a:noFill/>
                    </a:lnR>
                    <a:lnT>
                      <a:noFill/>
                    </a:lnT>
                    <a:lnB>
                      <a:noFill/>
                    </a:lnB>
                  </a:tcPr>
                </a:tc>
                <a:tc>
                  <a:txBody>
                    <a:bodyPr/>
                    <a:lstStyle/>
                    <a:p>
                      <a:pPr algn="r" fontAlgn="ctr"/>
                      <a:r>
                        <a:rPr lang="tr-TR" sz="1400">
                          <a:effectLst/>
                        </a:rPr>
                        <a:t>72,61</a:t>
                      </a:r>
                    </a:p>
                  </a:txBody>
                  <a:tcPr marL="27196" marR="22663" marT="4533" marB="4533" anchor="ctr">
                    <a:lnL>
                      <a:noFill/>
                    </a:lnL>
                    <a:lnR>
                      <a:noFill/>
                    </a:lnR>
                    <a:lnT>
                      <a:noFill/>
                    </a:lnT>
                    <a:lnB>
                      <a:noFill/>
                    </a:lnB>
                  </a:tcPr>
                </a:tc>
                <a:tc>
                  <a:txBody>
                    <a:bodyPr/>
                    <a:lstStyle/>
                    <a:p>
                      <a:pPr algn="r" fontAlgn="ctr"/>
                      <a:r>
                        <a:rPr lang="tr-TR" sz="1400">
                          <a:effectLst/>
                        </a:rPr>
                        <a:t>19,15</a:t>
                      </a:r>
                    </a:p>
                  </a:txBody>
                  <a:tcPr marL="27196" marR="22663" marT="4533" marB="4533" anchor="ctr">
                    <a:lnL>
                      <a:noFill/>
                    </a:lnL>
                    <a:lnR>
                      <a:noFill/>
                    </a:lnR>
                    <a:lnT>
                      <a:noFill/>
                    </a:lnT>
                    <a:lnB>
                      <a:noFill/>
                    </a:lnB>
                  </a:tcPr>
                </a:tc>
                <a:tc>
                  <a:txBody>
                    <a:bodyPr/>
                    <a:lstStyle/>
                    <a:p>
                      <a:pPr algn="r" fontAlgn="ctr"/>
                      <a:r>
                        <a:rPr lang="tr-TR" sz="1400">
                          <a:effectLst/>
                        </a:rPr>
                        <a:t>21,03</a:t>
                      </a:r>
                    </a:p>
                  </a:txBody>
                  <a:tcPr marL="27196" marR="22663" marT="4533" marB="4533" anchor="ctr">
                    <a:lnL>
                      <a:noFill/>
                    </a:lnL>
                    <a:lnR>
                      <a:noFill/>
                    </a:lnR>
                    <a:lnT>
                      <a:noFill/>
                    </a:lnT>
                    <a:lnB>
                      <a:noFill/>
                    </a:lnB>
                  </a:tcPr>
                </a:tc>
                <a:tc>
                  <a:txBody>
                    <a:bodyPr/>
                    <a:lstStyle/>
                    <a:p>
                      <a:pPr algn="r" fontAlgn="ctr"/>
                      <a:r>
                        <a:rPr lang="tr-TR" sz="1400">
                          <a:effectLst/>
                        </a:rPr>
                        <a:t>29,27</a:t>
                      </a:r>
                    </a:p>
                  </a:txBody>
                  <a:tcPr marL="27196" marR="22663" marT="4533" marB="4533" anchor="ctr">
                    <a:lnL>
                      <a:noFill/>
                    </a:lnL>
                    <a:lnR>
                      <a:noFill/>
                    </a:lnR>
                    <a:lnT>
                      <a:noFill/>
                    </a:lnT>
                    <a:lnB>
                      <a:noFill/>
                    </a:lnB>
                  </a:tcPr>
                </a:tc>
                <a:extLst>
                  <a:ext uri="{0D108BD9-81ED-4DB2-BD59-A6C34878D82A}">
                    <a16:rowId xmlns:a16="http://schemas.microsoft.com/office/drawing/2014/main" val="4037248542"/>
                  </a:ext>
                </a:extLst>
              </a:tr>
              <a:tr h="187929">
                <a:tc>
                  <a:txBody>
                    <a:bodyPr/>
                    <a:lstStyle/>
                    <a:p>
                      <a:pPr algn="l" fontAlgn="ctr"/>
                      <a:r>
                        <a:rPr lang="tr-TR" sz="1400" b="0" dirty="0">
                          <a:effectLst/>
                          <a:latin typeface="inherit"/>
                        </a:rPr>
                        <a:t>Diğer Uzun Vadeli Aktifler</a:t>
                      </a:r>
                    </a:p>
                  </a:txBody>
                  <a:tcPr marL="67990" marR="22663" marT="4533" marB="4533" anchor="ctr">
                    <a:lnL>
                      <a:noFill/>
                    </a:lnL>
                    <a:lnR>
                      <a:noFill/>
                    </a:lnR>
                    <a:lnT>
                      <a:noFill/>
                    </a:lnT>
                    <a:lnB>
                      <a:noFill/>
                    </a:lnB>
                  </a:tcPr>
                </a:tc>
                <a:tc>
                  <a:txBody>
                    <a:bodyPr/>
                    <a:lstStyle/>
                    <a:p>
                      <a:pPr algn="r" fontAlgn="ctr"/>
                      <a:r>
                        <a:rPr lang="tr-TR" sz="1400" dirty="0">
                          <a:effectLst/>
                        </a:rPr>
                        <a:t>845,33</a:t>
                      </a:r>
                    </a:p>
                  </a:txBody>
                  <a:tcPr marL="27196" marR="22663" marT="4533" marB="4533" anchor="ctr">
                    <a:lnL>
                      <a:noFill/>
                    </a:lnL>
                    <a:lnR>
                      <a:noFill/>
                    </a:lnR>
                    <a:lnT>
                      <a:noFill/>
                    </a:lnT>
                    <a:lnB>
                      <a:noFill/>
                    </a:lnB>
                  </a:tcPr>
                </a:tc>
                <a:tc>
                  <a:txBody>
                    <a:bodyPr/>
                    <a:lstStyle/>
                    <a:p>
                      <a:pPr algn="r" fontAlgn="ctr"/>
                      <a:r>
                        <a:rPr lang="tr-TR" sz="1400" dirty="0">
                          <a:effectLst/>
                        </a:rPr>
                        <a:t>255,93</a:t>
                      </a:r>
                    </a:p>
                  </a:txBody>
                  <a:tcPr marL="27196" marR="22663" marT="4533" marB="4533" anchor="ctr">
                    <a:lnL>
                      <a:noFill/>
                    </a:lnL>
                    <a:lnR>
                      <a:noFill/>
                    </a:lnR>
                    <a:lnT>
                      <a:noFill/>
                    </a:lnT>
                    <a:lnB>
                      <a:noFill/>
                    </a:lnB>
                  </a:tcPr>
                </a:tc>
                <a:tc>
                  <a:txBody>
                    <a:bodyPr/>
                    <a:lstStyle/>
                    <a:p>
                      <a:pPr algn="r" fontAlgn="ctr"/>
                      <a:r>
                        <a:rPr lang="tr-TR" sz="1400" dirty="0">
                          <a:effectLst/>
                        </a:rPr>
                        <a:t>244,22</a:t>
                      </a:r>
                    </a:p>
                  </a:txBody>
                  <a:tcPr marL="27196" marR="22663" marT="4533" marB="4533" anchor="ctr">
                    <a:lnL>
                      <a:noFill/>
                    </a:lnL>
                    <a:lnR>
                      <a:noFill/>
                    </a:lnR>
                    <a:lnT>
                      <a:noFill/>
                    </a:lnT>
                    <a:lnB>
                      <a:noFill/>
                    </a:lnB>
                  </a:tcPr>
                </a:tc>
                <a:tc>
                  <a:txBody>
                    <a:bodyPr/>
                    <a:lstStyle/>
                    <a:p>
                      <a:pPr algn="r" fontAlgn="ctr"/>
                      <a:r>
                        <a:rPr lang="tr-TR" sz="1400" dirty="0">
                          <a:effectLst/>
                        </a:rPr>
                        <a:t>86,47</a:t>
                      </a:r>
                    </a:p>
                  </a:txBody>
                  <a:tcPr marL="27196" marR="22663" marT="4533" marB="4533" anchor="ctr">
                    <a:lnL>
                      <a:noFill/>
                    </a:lnL>
                    <a:lnR>
                      <a:noFill/>
                    </a:lnR>
                    <a:lnT>
                      <a:noFill/>
                    </a:lnT>
                    <a:lnB>
                      <a:noFill/>
                    </a:lnB>
                  </a:tcPr>
                </a:tc>
                <a:extLst>
                  <a:ext uri="{0D108BD9-81ED-4DB2-BD59-A6C34878D82A}">
                    <a16:rowId xmlns:a16="http://schemas.microsoft.com/office/drawing/2014/main" val="1714654350"/>
                  </a:ext>
                </a:extLst>
              </a:tr>
              <a:tr h="61933">
                <a:tc>
                  <a:txBody>
                    <a:bodyPr/>
                    <a:lstStyle/>
                    <a:p>
                      <a:pPr algn="l" fontAlgn="ctr"/>
                      <a:r>
                        <a:rPr lang="tr-TR" sz="1400" b="0" dirty="0">
                          <a:effectLst/>
                          <a:latin typeface="inherit"/>
                        </a:rPr>
                        <a:t>Diğer Aktifler, Toplam</a:t>
                      </a:r>
                    </a:p>
                  </a:txBody>
                  <a:tcPr marL="67990" marR="22663" marT="4533" marB="4533" anchor="ctr">
                    <a:lnL>
                      <a:noFill/>
                    </a:lnL>
                    <a:lnR>
                      <a:noFill/>
                    </a:lnR>
                    <a:lnT>
                      <a:noFill/>
                    </a:lnT>
                    <a:lnB>
                      <a:noFill/>
                    </a:lnB>
                    <a:solidFill>
                      <a:srgbClr val="EDF4FA"/>
                    </a:solidFill>
                  </a:tcPr>
                </a:tc>
                <a:tc>
                  <a:txBody>
                    <a:bodyPr/>
                    <a:lstStyle/>
                    <a:p>
                      <a:pPr algn="r" fontAlgn="ctr"/>
                      <a:r>
                        <a:rPr lang="tr-TR" sz="1400">
                          <a:effectLst/>
                        </a:rPr>
                        <a:t>-</a:t>
                      </a:r>
                    </a:p>
                  </a:txBody>
                  <a:tcPr marL="27196" marR="22663" marT="4533" marB="4533" anchor="ctr">
                    <a:lnL>
                      <a:noFill/>
                    </a:lnL>
                    <a:lnR>
                      <a:noFill/>
                    </a:lnR>
                    <a:lnT>
                      <a:noFill/>
                    </a:lnT>
                    <a:lnB>
                      <a:noFill/>
                    </a:lnB>
                    <a:solidFill>
                      <a:srgbClr val="EDF4FA"/>
                    </a:solidFill>
                  </a:tcPr>
                </a:tc>
                <a:tc>
                  <a:txBody>
                    <a:bodyPr/>
                    <a:lstStyle/>
                    <a:p>
                      <a:pPr algn="r" fontAlgn="ctr"/>
                      <a:r>
                        <a:rPr lang="tr-TR" sz="1400" dirty="0">
                          <a:effectLst/>
                        </a:rPr>
                        <a:t>-</a:t>
                      </a:r>
                    </a:p>
                  </a:txBody>
                  <a:tcPr marL="27196" marR="22663" marT="4533" marB="4533" anchor="ctr">
                    <a:lnL>
                      <a:noFill/>
                    </a:lnL>
                    <a:lnR>
                      <a:noFill/>
                    </a:lnR>
                    <a:lnT>
                      <a:noFill/>
                    </a:lnT>
                    <a:lnB>
                      <a:noFill/>
                    </a:lnB>
                    <a:solidFill>
                      <a:srgbClr val="EDF4FA"/>
                    </a:solidFill>
                  </a:tcPr>
                </a:tc>
                <a:tc>
                  <a:txBody>
                    <a:bodyPr/>
                    <a:lstStyle/>
                    <a:p>
                      <a:pPr algn="r" fontAlgn="ctr"/>
                      <a:r>
                        <a:rPr lang="tr-TR" sz="1400">
                          <a:effectLst/>
                        </a:rPr>
                        <a:t>-</a:t>
                      </a:r>
                    </a:p>
                  </a:txBody>
                  <a:tcPr marL="27196" marR="22663" marT="4533" marB="4533" anchor="ctr">
                    <a:lnL>
                      <a:noFill/>
                    </a:lnL>
                    <a:lnR>
                      <a:noFill/>
                    </a:lnR>
                    <a:lnT>
                      <a:noFill/>
                    </a:lnT>
                    <a:lnB>
                      <a:noFill/>
                    </a:lnB>
                    <a:solidFill>
                      <a:srgbClr val="EDF4FA"/>
                    </a:solidFill>
                  </a:tcPr>
                </a:tc>
                <a:tc>
                  <a:txBody>
                    <a:bodyPr/>
                    <a:lstStyle/>
                    <a:p>
                      <a:pPr algn="l" fontAlgn="ctr"/>
                      <a:r>
                        <a:rPr lang="tr-TR" sz="1400" dirty="0">
                          <a:effectLst/>
                        </a:rPr>
                        <a:t>-</a:t>
                      </a:r>
                    </a:p>
                  </a:txBody>
                  <a:tcPr marL="27196" marR="22663" marT="4533" marB="4533" anchor="ctr">
                    <a:lnL>
                      <a:noFill/>
                    </a:lnL>
                    <a:lnR>
                      <a:noFill/>
                    </a:lnR>
                    <a:lnT>
                      <a:noFill/>
                    </a:lnT>
                    <a:lnB>
                      <a:noFill/>
                    </a:lnB>
                    <a:solidFill>
                      <a:srgbClr val="EDF4FA"/>
                    </a:solidFill>
                  </a:tcPr>
                </a:tc>
                <a:extLst>
                  <a:ext uri="{0D108BD9-81ED-4DB2-BD59-A6C34878D82A}">
                    <a16:rowId xmlns:a16="http://schemas.microsoft.com/office/drawing/2014/main" val="344329891"/>
                  </a:ext>
                </a:extLst>
              </a:tr>
            </a:tbl>
          </a:graphicData>
        </a:graphic>
      </p:graphicFrame>
      <p:sp>
        <p:nvSpPr>
          <p:cNvPr id="7" name="Dikdörtgen 6">
            <a:extLst>
              <a:ext uri="{FF2B5EF4-FFF2-40B4-BE49-F238E27FC236}">
                <a16:creationId xmlns:a16="http://schemas.microsoft.com/office/drawing/2014/main" id="{8D79487F-1DD0-4B99-8EAF-D00C201E5832}"/>
              </a:ext>
            </a:extLst>
          </p:cNvPr>
          <p:cNvSpPr/>
          <p:nvPr/>
        </p:nvSpPr>
        <p:spPr>
          <a:xfrm>
            <a:off x="274321" y="531614"/>
            <a:ext cx="1893852" cy="830997"/>
          </a:xfrm>
          <a:prstGeom prst="rect">
            <a:avLst/>
          </a:prstGeom>
        </p:spPr>
        <p:txBody>
          <a:bodyPr wrap="none">
            <a:spAutoFit/>
          </a:bodyPr>
          <a:lstStyle/>
          <a:p>
            <a:r>
              <a:rPr lang="tr-TR" sz="4800" b="1" spc="-50" dirty="0">
                <a:solidFill>
                  <a:schemeClr val="tx1">
                    <a:lumMod val="75000"/>
                    <a:lumOff val="25000"/>
                  </a:schemeClr>
                </a:solidFill>
                <a:latin typeface="+mj-lt"/>
                <a:ea typeface="+mj-ea"/>
                <a:cs typeface="+mj-cs"/>
              </a:rPr>
              <a:t>Bilanço</a:t>
            </a:r>
          </a:p>
        </p:txBody>
      </p:sp>
    </p:spTree>
    <p:extLst>
      <p:ext uri="{BB962C8B-B14F-4D97-AF65-F5344CB8AC3E}">
        <p14:creationId xmlns:p14="http://schemas.microsoft.com/office/powerpoint/2010/main" val="2120185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5B7E7AB8-5AA1-46DE-B385-24A2F64DB73A}"/>
              </a:ext>
            </a:extLst>
          </p:cNvPr>
          <p:cNvGraphicFramePr>
            <a:graphicFrameLocks noGrp="1"/>
          </p:cNvGraphicFramePr>
          <p:nvPr>
            <p:extLst>
              <p:ext uri="{D42A27DB-BD31-4B8C-83A1-F6EECF244321}">
                <p14:modId xmlns:p14="http://schemas.microsoft.com/office/powerpoint/2010/main" val="3911818146"/>
              </p:ext>
            </p:extLst>
          </p:nvPr>
        </p:nvGraphicFramePr>
        <p:xfrm>
          <a:off x="182882" y="451642"/>
          <a:ext cx="11643356" cy="5954715"/>
        </p:xfrm>
        <a:graphic>
          <a:graphicData uri="http://schemas.openxmlformats.org/drawingml/2006/table">
            <a:tbl>
              <a:tblPr/>
              <a:tblGrid>
                <a:gridCol w="5476832">
                  <a:extLst>
                    <a:ext uri="{9D8B030D-6E8A-4147-A177-3AD203B41FA5}">
                      <a16:colId xmlns:a16="http://schemas.microsoft.com/office/drawing/2014/main" val="1381844221"/>
                    </a:ext>
                  </a:extLst>
                </a:gridCol>
                <a:gridCol w="1541631">
                  <a:extLst>
                    <a:ext uri="{9D8B030D-6E8A-4147-A177-3AD203B41FA5}">
                      <a16:colId xmlns:a16="http://schemas.microsoft.com/office/drawing/2014/main" val="3746309036"/>
                    </a:ext>
                  </a:extLst>
                </a:gridCol>
                <a:gridCol w="1541631">
                  <a:extLst>
                    <a:ext uri="{9D8B030D-6E8A-4147-A177-3AD203B41FA5}">
                      <a16:colId xmlns:a16="http://schemas.microsoft.com/office/drawing/2014/main" val="2006895362"/>
                    </a:ext>
                  </a:extLst>
                </a:gridCol>
                <a:gridCol w="1541631">
                  <a:extLst>
                    <a:ext uri="{9D8B030D-6E8A-4147-A177-3AD203B41FA5}">
                      <a16:colId xmlns:a16="http://schemas.microsoft.com/office/drawing/2014/main" val="505463172"/>
                    </a:ext>
                  </a:extLst>
                </a:gridCol>
                <a:gridCol w="1541631">
                  <a:extLst>
                    <a:ext uri="{9D8B030D-6E8A-4147-A177-3AD203B41FA5}">
                      <a16:colId xmlns:a16="http://schemas.microsoft.com/office/drawing/2014/main" val="1588350737"/>
                    </a:ext>
                  </a:extLst>
                </a:gridCol>
              </a:tblGrid>
              <a:tr h="160435">
                <a:tc>
                  <a:txBody>
                    <a:bodyPr/>
                    <a:lstStyle/>
                    <a:p>
                      <a:pPr algn="l" fontAlgn="ctr"/>
                      <a:r>
                        <a:rPr lang="tr-TR" sz="1100" b="1" dirty="0">
                          <a:effectLst/>
                          <a:latin typeface="inherit"/>
                        </a:rPr>
                        <a:t>Toplam Cari Yükümlülükler</a:t>
                      </a:r>
                      <a:endParaRPr lang="tr-TR" sz="1100" dirty="0">
                        <a:effectLst/>
                      </a:endParaRPr>
                    </a:p>
                  </a:txBody>
                  <a:tcPr marL="1665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3554,37</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1851,41</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1038,83</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991,85</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extLst>
                  <a:ext uri="{0D108BD9-81ED-4DB2-BD59-A6C34878D82A}">
                    <a16:rowId xmlns:a16="http://schemas.microsoft.com/office/drawing/2014/main" val="3809242378"/>
                  </a:ext>
                </a:extLst>
              </a:tr>
              <a:tr h="100993">
                <a:tc gridSpan="5">
                  <a:txBody>
                    <a:bodyPr/>
                    <a:lstStyle/>
                    <a:p>
                      <a:endParaRPr lang="tr-TR" sz="1100"/>
                    </a:p>
                  </a:txBody>
                  <a:tcPr marL="19980" marR="19980" marT="9990" marB="9990" anchor="ctr">
                    <a:lnL>
                      <a:noFill/>
                    </a:lnL>
                    <a:lnR>
                      <a:noFill/>
                    </a:lnR>
                    <a:lnT>
                      <a:noFill/>
                    </a:lnT>
                    <a:lnB w="15240" cap="flat" cmpd="sng" algn="ctr">
                      <a:solidFill>
                        <a:srgbClr val="BABABA"/>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21199502"/>
                  </a:ext>
                </a:extLst>
              </a:tr>
              <a:tr h="160435">
                <a:tc>
                  <a:txBody>
                    <a:bodyPr/>
                    <a:lstStyle/>
                    <a:p>
                      <a:pPr algn="l" fontAlgn="ctr"/>
                      <a:r>
                        <a:rPr lang="tr-TR" sz="1100" b="0">
                          <a:effectLst/>
                          <a:latin typeface="inherit"/>
                        </a:rPr>
                        <a:t>Borç Hesapları</a:t>
                      </a:r>
                    </a:p>
                  </a:txBody>
                  <a:tcPr marL="49951"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583,53</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381,37</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317,88</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245,9</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extLst>
                  <a:ext uri="{0D108BD9-81ED-4DB2-BD59-A6C34878D82A}">
                    <a16:rowId xmlns:a16="http://schemas.microsoft.com/office/drawing/2014/main" val="2038533413"/>
                  </a:ext>
                </a:extLst>
              </a:tr>
              <a:tr h="84373">
                <a:tc>
                  <a:txBody>
                    <a:bodyPr/>
                    <a:lstStyle/>
                    <a:p>
                      <a:pPr algn="l" fontAlgn="ctr"/>
                      <a:r>
                        <a:rPr lang="tr-TR" sz="1100" b="0">
                          <a:effectLst/>
                          <a:latin typeface="inherit"/>
                        </a:rPr>
                        <a:t>Ödenecek/Tahakkuk</a:t>
                      </a:r>
                    </a:p>
                  </a:txBody>
                  <a:tcPr marL="49951"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3853382365"/>
                  </a:ext>
                </a:extLst>
              </a:tr>
              <a:tr h="160435">
                <a:tc>
                  <a:txBody>
                    <a:bodyPr/>
                    <a:lstStyle/>
                    <a:p>
                      <a:pPr algn="l" fontAlgn="ctr"/>
                      <a:r>
                        <a:rPr lang="tr-TR" sz="1100" b="0">
                          <a:effectLst/>
                          <a:latin typeface="inherit"/>
                        </a:rPr>
                        <a:t>Kısa Vadeli Yatırımlar</a:t>
                      </a:r>
                    </a:p>
                  </a:txBody>
                  <a:tcPr marL="49951" marR="16650" marT="3330" marB="3330" anchor="ctr">
                    <a:lnL>
                      <a:noFill/>
                    </a:lnL>
                    <a:lnR>
                      <a:noFill/>
                    </a:lnR>
                    <a:lnT>
                      <a:noFill/>
                    </a:lnT>
                    <a:lnB>
                      <a:noFill/>
                    </a:lnB>
                  </a:tcPr>
                </a:tc>
                <a:tc>
                  <a:txBody>
                    <a:bodyPr/>
                    <a:lstStyle/>
                    <a:p>
                      <a:pPr algn="r" fontAlgn="ctr"/>
                      <a:r>
                        <a:rPr lang="tr-TR" sz="1100">
                          <a:effectLst/>
                        </a:rPr>
                        <a:t>47,29</a:t>
                      </a:r>
                    </a:p>
                  </a:txBody>
                  <a:tcPr marL="19980" marR="16650" marT="3330" marB="3330" anchor="ctr">
                    <a:lnL>
                      <a:noFill/>
                    </a:lnL>
                    <a:lnR>
                      <a:noFill/>
                    </a:lnR>
                    <a:lnT>
                      <a:noFill/>
                    </a:lnT>
                    <a:lnB>
                      <a:noFill/>
                    </a:lnB>
                  </a:tcPr>
                </a:tc>
                <a:tc>
                  <a:txBody>
                    <a:bodyPr/>
                    <a:lstStyle/>
                    <a:p>
                      <a:pPr algn="r" fontAlgn="ctr"/>
                      <a:r>
                        <a:rPr lang="tr-TR" sz="1100">
                          <a:effectLst/>
                        </a:rPr>
                        <a:t>77,19</a:t>
                      </a:r>
                    </a:p>
                  </a:txBody>
                  <a:tcPr marL="19980" marR="16650" marT="3330" marB="3330" anchor="ctr">
                    <a:lnL>
                      <a:noFill/>
                    </a:lnL>
                    <a:lnR>
                      <a:noFill/>
                    </a:lnR>
                    <a:lnT>
                      <a:noFill/>
                    </a:lnT>
                    <a:lnB>
                      <a:noFill/>
                    </a:lnB>
                  </a:tcPr>
                </a:tc>
                <a:tc>
                  <a:txBody>
                    <a:bodyPr/>
                    <a:lstStyle/>
                    <a:p>
                      <a:pPr algn="r" fontAlgn="ctr"/>
                      <a:r>
                        <a:rPr lang="tr-TR" sz="1100">
                          <a:effectLst/>
                        </a:rPr>
                        <a:t>24,6</a:t>
                      </a:r>
                    </a:p>
                  </a:txBody>
                  <a:tcPr marL="19980" marR="16650" marT="3330" marB="3330" anchor="ctr">
                    <a:lnL>
                      <a:noFill/>
                    </a:lnL>
                    <a:lnR>
                      <a:noFill/>
                    </a:lnR>
                    <a:lnT>
                      <a:noFill/>
                    </a:lnT>
                    <a:lnB>
                      <a:noFill/>
                    </a:lnB>
                  </a:tcPr>
                </a:tc>
                <a:tc>
                  <a:txBody>
                    <a:bodyPr/>
                    <a:lstStyle/>
                    <a:p>
                      <a:pPr algn="r" fontAlgn="ctr"/>
                      <a:r>
                        <a:rPr lang="tr-TR" sz="1100">
                          <a:effectLst/>
                        </a:rPr>
                        <a:t>12,64</a:t>
                      </a:r>
                    </a:p>
                  </a:txBody>
                  <a:tcPr marL="19980" marR="16650" marT="3330" marB="3330" anchor="ctr">
                    <a:lnL>
                      <a:noFill/>
                    </a:lnL>
                    <a:lnR>
                      <a:noFill/>
                    </a:lnR>
                    <a:lnT>
                      <a:noFill/>
                    </a:lnT>
                    <a:lnB>
                      <a:noFill/>
                    </a:lnB>
                  </a:tcPr>
                </a:tc>
                <a:extLst>
                  <a:ext uri="{0D108BD9-81ED-4DB2-BD59-A6C34878D82A}">
                    <a16:rowId xmlns:a16="http://schemas.microsoft.com/office/drawing/2014/main" val="3529598929"/>
                  </a:ext>
                </a:extLst>
              </a:tr>
              <a:tr h="160435">
                <a:tc>
                  <a:txBody>
                    <a:bodyPr/>
                    <a:lstStyle/>
                    <a:p>
                      <a:pPr algn="l" fontAlgn="ctr"/>
                      <a:r>
                        <a:rPr lang="tr-TR" sz="1100" b="0">
                          <a:effectLst/>
                          <a:latin typeface="inherit"/>
                        </a:rPr>
                        <a:t>Borç Senetleri/Kısa Vadeli Borç</a:t>
                      </a:r>
                    </a:p>
                  </a:txBody>
                  <a:tcPr marL="49951" marR="16650" marT="3330" marB="3330" anchor="ctr">
                    <a:lnL>
                      <a:noFill/>
                    </a:lnL>
                    <a:lnR>
                      <a:noFill/>
                    </a:lnR>
                    <a:lnT>
                      <a:noFill/>
                    </a:lnT>
                    <a:lnB>
                      <a:noFill/>
                    </a:lnB>
                  </a:tcPr>
                </a:tc>
                <a:tc>
                  <a:txBody>
                    <a:bodyPr/>
                    <a:lstStyle/>
                    <a:p>
                      <a:pPr algn="r" fontAlgn="ctr"/>
                      <a:r>
                        <a:rPr lang="tr-TR" sz="1100">
                          <a:effectLst/>
                        </a:rPr>
                        <a:t>797,82</a:t>
                      </a:r>
                    </a:p>
                  </a:txBody>
                  <a:tcPr marL="19980" marR="16650" marT="3330" marB="3330" anchor="ctr">
                    <a:lnL>
                      <a:noFill/>
                    </a:lnL>
                    <a:lnR>
                      <a:noFill/>
                    </a:lnR>
                    <a:lnT>
                      <a:noFill/>
                    </a:lnT>
                    <a:lnB>
                      <a:noFill/>
                    </a:lnB>
                  </a:tcPr>
                </a:tc>
                <a:tc>
                  <a:txBody>
                    <a:bodyPr/>
                    <a:lstStyle/>
                    <a:p>
                      <a:pPr algn="r" fontAlgn="ctr"/>
                      <a:r>
                        <a:rPr lang="tr-TR" sz="1100">
                          <a:effectLst/>
                        </a:rPr>
                        <a:t>541,27</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6,83</a:t>
                      </a:r>
                    </a:p>
                  </a:txBody>
                  <a:tcPr marL="19980" marR="16650" marT="3330" marB="3330" anchor="ctr">
                    <a:lnL>
                      <a:noFill/>
                    </a:lnL>
                    <a:lnR>
                      <a:noFill/>
                    </a:lnR>
                    <a:lnT>
                      <a:noFill/>
                    </a:lnT>
                    <a:lnB>
                      <a:noFill/>
                    </a:lnB>
                  </a:tcPr>
                </a:tc>
                <a:extLst>
                  <a:ext uri="{0D108BD9-81ED-4DB2-BD59-A6C34878D82A}">
                    <a16:rowId xmlns:a16="http://schemas.microsoft.com/office/drawing/2014/main" val="29467607"/>
                  </a:ext>
                </a:extLst>
              </a:tr>
              <a:tr h="312561">
                <a:tc>
                  <a:txBody>
                    <a:bodyPr/>
                    <a:lstStyle/>
                    <a:p>
                      <a:pPr algn="l" fontAlgn="ctr"/>
                      <a:r>
                        <a:rPr lang="tr-TR" sz="1100" b="0">
                          <a:effectLst/>
                          <a:latin typeface="inherit"/>
                        </a:rPr>
                        <a:t>Uzun Vadeli Borçların Cari Kısmı/Finansal Kiralama</a:t>
                      </a:r>
                    </a:p>
                  </a:txBody>
                  <a:tcPr marL="49951" marR="16650" marT="3330" marB="3330" anchor="ctr">
                    <a:lnL>
                      <a:noFill/>
                    </a:lnL>
                    <a:lnR>
                      <a:noFill/>
                    </a:lnR>
                    <a:lnT>
                      <a:noFill/>
                    </a:lnT>
                    <a:lnB>
                      <a:noFill/>
                    </a:lnB>
                  </a:tcPr>
                </a:tc>
                <a:tc>
                  <a:txBody>
                    <a:bodyPr/>
                    <a:lstStyle/>
                    <a:p>
                      <a:pPr algn="r" fontAlgn="ctr"/>
                      <a:r>
                        <a:rPr lang="tr-TR" sz="1100">
                          <a:effectLst/>
                        </a:rPr>
                        <a:t>659,41</a:t>
                      </a:r>
                    </a:p>
                  </a:txBody>
                  <a:tcPr marL="19980" marR="16650" marT="3330" marB="3330" anchor="ctr">
                    <a:lnL>
                      <a:noFill/>
                    </a:lnL>
                    <a:lnR>
                      <a:noFill/>
                    </a:lnR>
                    <a:lnT>
                      <a:noFill/>
                    </a:lnT>
                    <a:lnB>
                      <a:noFill/>
                    </a:lnB>
                  </a:tcPr>
                </a:tc>
                <a:tc>
                  <a:txBody>
                    <a:bodyPr/>
                    <a:lstStyle/>
                    <a:p>
                      <a:pPr algn="r" fontAlgn="ctr"/>
                      <a:r>
                        <a:rPr lang="tr-TR" sz="1100">
                          <a:effectLst/>
                        </a:rPr>
                        <a:t>355,99</a:t>
                      </a:r>
                    </a:p>
                  </a:txBody>
                  <a:tcPr marL="19980" marR="16650" marT="3330" marB="3330" anchor="ctr">
                    <a:lnL>
                      <a:noFill/>
                    </a:lnL>
                    <a:lnR>
                      <a:noFill/>
                    </a:lnR>
                    <a:lnT>
                      <a:noFill/>
                    </a:lnT>
                    <a:lnB>
                      <a:noFill/>
                    </a:lnB>
                  </a:tcPr>
                </a:tc>
                <a:tc>
                  <a:txBody>
                    <a:bodyPr/>
                    <a:lstStyle/>
                    <a:p>
                      <a:pPr algn="r" fontAlgn="ctr"/>
                      <a:r>
                        <a:rPr lang="tr-TR" sz="1100">
                          <a:effectLst/>
                        </a:rPr>
                        <a:t>338,29</a:t>
                      </a:r>
                    </a:p>
                  </a:txBody>
                  <a:tcPr marL="19980" marR="16650" marT="3330" marB="3330" anchor="ctr">
                    <a:lnL>
                      <a:noFill/>
                    </a:lnL>
                    <a:lnR>
                      <a:noFill/>
                    </a:lnR>
                    <a:lnT>
                      <a:noFill/>
                    </a:lnT>
                    <a:lnB>
                      <a:noFill/>
                    </a:lnB>
                  </a:tcPr>
                </a:tc>
                <a:tc>
                  <a:txBody>
                    <a:bodyPr/>
                    <a:lstStyle/>
                    <a:p>
                      <a:pPr algn="r" fontAlgn="ctr"/>
                      <a:r>
                        <a:rPr lang="tr-TR" sz="1100">
                          <a:effectLst/>
                        </a:rPr>
                        <a:t>201,89</a:t>
                      </a:r>
                    </a:p>
                  </a:txBody>
                  <a:tcPr marL="19980" marR="16650" marT="3330" marB="3330" anchor="ctr">
                    <a:lnL>
                      <a:noFill/>
                    </a:lnL>
                    <a:lnR>
                      <a:noFill/>
                    </a:lnR>
                    <a:lnT>
                      <a:noFill/>
                    </a:lnT>
                    <a:lnB>
                      <a:noFill/>
                    </a:lnB>
                  </a:tcPr>
                </a:tc>
                <a:extLst>
                  <a:ext uri="{0D108BD9-81ED-4DB2-BD59-A6C34878D82A}">
                    <a16:rowId xmlns:a16="http://schemas.microsoft.com/office/drawing/2014/main" val="3619042017"/>
                  </a:ext>
                </a:extLst>
              </a:tr>
              <a:tr h="236499">
                <a:tc>
                  <a:txBody>
                    <a:bodyPr/>
                    <a:lstStyle/>
                    <a:p>
                      <a:pPr algn="l" fontAlgn="ctr"/>
                      <a:r>
                        <a:rPr lang="tr-TR" sz="1100" b="0">
                          <a:effectLst/>
                          <a:latin typeface="inherit"/>
                        </a:rPr>
                        <a:t>Diğer Cari Yükümlülükler, Toplam</a:t>
                      </a:r>
                    </a:p>
                  </a:txBody>
                  <a:tcPr marL="49951"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1466,33</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495,59</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358,06</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l" fontAlgn="ctr"/>
                      <a:r>
                        <a:rPr lang="tr-TR" sz="1100">
                          <a:effectLst/>
                        </a:rPr>
                        <a:t>524,6</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239438189"/>
                  </a:ext>
                </a:extLst>
              </a:tr>
              <a:tr h="160435">
                <a:tc>
                  <a:txBody>
                    <a:bodyPr/>
                    <a:lstStyle/>
                    <a:p>
                      <a:pPr algn="l" fontAlgn="ctr"/>
                      <a:r>
                        <a:rPr lang="tr-TR" sz="1100" b="1">
                          <a:effectLst/>
                          <a:latin typeface="inherit"/>
                        </a:rPr>
                        <a:t>Toplam Yükümlülükler</a:t>
                      </a:r>
                      <a:endParaRPr lang="tr-TR" sz="1100">
                        <a:effectLst/>
                      </a:endParaRPr>
                    </a:p>
                  </a:txBody>
                  <a:tcPr marL="1665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9911,83</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5569,87</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4042,58</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2642,66</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extLst>
                  <a:ext uri="{0D108BD9-81ED-4DB2-BD59-A6C34878D82A}">
                    <a16:rowId xmlns:a16="http://schemas.microsoft.com/office/drawing/2014/main" val="336893208"/>
                  </a:ext>
                </a:extLst>
              </a:tr>
              <a:tr h="100993">
                <a:tc gridSpan="5">
                  <a:txBody>
                    <a:bodyPr/>
                    <a:lstStyle/>
                    <a:p>
                      <a:endParaRPr lang="tr-TR" sz="1100"/>
                    </a:p>
                  </a:txBody>
                  <a:tcPr marL="19980" marR="19980" marT="9990" marB="9990" anchor="ctr">
                    <a:lnL>
                      <a:noFill/>
                    </a:lnL>
                    <a:lnR>
                      <a:noFill/>
                    </a:lnR>
                    <a:lnT>
                      <a:noFill/>
                    </a:lnT>
                    <a:lnB w="15240" cap="flat" cmpd="sng" algn="ctr">
                      <a:solidFill>
                        <a:srgbClr val="BABABA"/>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822615170"/>
                  </a:ext>
                </a:extLst>
              </a:tr>
              <a:tr h="160435">
                <a:tc>
                  <a:txBody>
                    <a:bodyPr/>
                    <a:lstStyle/>
                    <a:p>
                      <a:pPr algn="l" fontAlgn="ctr"/>
                      <a:r>
                        <a:rPr lang="tr-TR" sz="1100" b="0">
                          <a:effectLst/>
                          <a:latin typeface="inherit"/>
                        </a:rPr>
                        <a:t>Toplam uzun Vadeli Borç</a:t>
                      </a:r>
                    </a:p>
                  </a:txBody>
                  <a:tcPr marL="49951"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5064,86</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2711,23</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2338,27</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1206,72</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extLst>
                  <a:ext uri="{0D108BD9-81ED-4DB2-BD59-A6C34878D82A}">
                    <a16:rowId xmlns:a16="http://schemas.microsoft.com/office/drawing/2014/main" val="2224698681"/>
                  </a:ext>
                </a:extLst>
              </a:tr>
              <a:tr h="160435">
                <a:tc>
                  <a:txBody>
                    <a:bodyPr/>
                    <a:lstStyle/>
                    <a:p>
                      <a:pPr algn="l" fontAlgn="ctr"/>
                      <a:r>
                        <a:rPr lang="tr-TR" sz="1100" b="0">
                          <a:effectLst/>
                          <a:latin typeface="inherit"/>
                        </a:rPr>
                        <a:t>Uzun Vadeli Borç</a:t>
                      </a:r>
                    </a:p>
                  </a:txBody>
                  <a:tcPr marL="74927"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2338,27</a:t>
                      </a:r>
                    </a:p>
                  </a:txBody>
                  <a:tcPr marL="19980" marR="16650" marT="3330" marB="3330" anchor="ctr">
                    <a:lnL>
                      <a:noFill/>
                    </a:lnL>
                    <a:lnR>
                      <a:noFill/>
                    </a:lnR>
                    <a:lnT>
                      <a:noFill/>
                    </a:lnT>
                    <a:lnB>
                      <a:noFill/>
                    </a:lnB>
                  </a:tcPr>
                </a:tc>
                <a:tc>
                  <a:txBody>
                    <a:bodyPr/>
                    <a:lstStyle/>
                    <a:p>
                      <a:pPr algn="r" fontAlgn="ctr"/>
                      <a:r>
                        <a:rPr lang="tr-TR" sz="1100">
                          <a:effectLst/>
                        </a:rPr>
                        <a:t>1206,72</a:t>
                      </a:r>
                    </a:p>
                  </a:txBody>
                  <a:tcPr marL="19980" marR="16650" marT="3330" marB="3330" anchor="ctr">
                    <a:lnL>
                      <a:noFill/>
                    </a:lnL>
                    <a:lnR>
                      <a:noFill/>
                    </a:lnR>
                    <a:lnT>
                      <a:noFill/>
                    </a:lnT>
                    <a:lnB>
                      <a:noFill/>
                    </a:lnB>
                  </a:tcPr>
                </a:tc>
                <a:extLst>
                  <a:ext uri="{0D108BD9-81ED-4DB2-BD59-A6C34878D82A}">
                    <a16:rowId xmlns:a16="http://schemas.microsoft.com/office/drawing/2014/main" val="853065306"/>
                  </a:ext>
                </a:extLst>
              </a:tr>
              <a:tr h="160435">
                <a:tc>
                  <a:txBody>
                    <a:bodyPr/>
                    <a:lstStyle/>
                    <a:p>
                      <a:pPr algn="l" fontAlgn="ctr"/>
                      <a:r>
                        <a:rPr lang="tr-TR" sz="1100" b="0">
                          <a:effectLst/>
                          <a:latin typeface="inherit"/>
                        </a:rPr>
                        <a:t>Finansal Kiralama Yükümlülükleri</a:t>
                      </a:r>
                    </a:p>
                  </a:txBody>
                  <a:tcPr marL="74927" marR="16650" marT="3330" marB="3330" anchor="ctr">
                    <a:lnL>
                      <a:noFill/>
                    </a:lnL>
                    <a:lnR>
                      <a:noFill/>
                    </a:lnR>
                    <a:lnT>
                      <a:noFill/>
                    </a:lnT>
                    <a:lnB>
                      <a:noFill/>
                    </a:lnB>
                  </a:tcPr>
                </a:tc>
                <a:tc>
                  <a:txBody>
                    <a:bodyPr/>
                    <a:lstStyle/>
                    <a:p>
                      <a:pPr algn="r" fontAlgn="ctr"/>
                      <a:r>
                        <a:rPr lang="tr-TR" sz="1100">
                          <a:effectLst/>
                        </a:rPr>
                        <a:t>5064,86</a:t>
                      </a:r>
                    </a:p>
                  </a:txBody>
                  <a:tcPr marL="19980" marR="16650" marT="3330" marB="3330" anchor="ctr">
                    <a:lnL>
                      <a:noFill/>
                    </a:lnL>
                    <a:lnR>
                      <a:noFill/>
                    </a:lnR>
                    <a:lnT>
                      <a:noFill/>
                    </a:lnT>
                    <a:lnB>
                      <a:noFill/>
                    </a:lnB>
                  </a:tcPr>
                </a:tc>
                <a:tc>
                  <a:txBody>
                    <a:bodyPr/>
                    <a:lstStyle/>
                    <a:p>
                      <a:pPr algn="r" fontAlgn="ctr"/>
                      <a:r>
                        <a:rPr lang="tr-TR" sz="1100">
                          <a:effectLst/>
                        </a:rPr>
                        <a:t>2711,23</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4267972854"/>
                  </a:ext>
                </a:extLst>
              </a:tr>
              <a:tr h="160435">
                <a:tc>
                  <a:txBody>
                    <a:bodyPr/>
                    <a:lstStyle/>
                    <a:p>
                      <a:pPr algn="l" fontAlgn="ctr"/>
                      <a:r>
                        <a:rPr lang="tr-TR" sz="1100" b="0">
                          <a:effectLst/>
                          <a:latin typeface="inherit"/>
                        </a:rPr>
                        <a:t>Toplam Borç</a:t>
                      </a:r>
                    </a:p>
                  </a:txBody>
                  <a:tcPr marL="49951" marR="16650" marT="3330" marB="3330" anchor="ctr">
                    <a:lnL>
                      <a:noFill/>
                    </a:lnL>
                    <a:lnR>
                      <a:noFill/>
                    </a:lnR>
                    <a:lnT>
                      <a:noFill/>
                    </a:lnT>
                    <a:lnB>
                      <a:noFill/>
                    </a:lnB>
                  </a:tcPr>
                </a:tc>
                <a:tc>
                  <a:txBody>
                    <a:bodyPr/>
                    <a:lstStyle/>
                    <a:p>
                      <a:pPr algn="r" fontAlgn="ctr"/>
                      <a:r>
                        <a:rPr lang="tr-TR" sz="1100">
                          <a:effectLst/>
                        </a:rPr>
                        <a:t>6522,08</a:t>
                      </a:r>
                    </a:p>
                  </a:txBody>
                  <a:tcPr marL="19980" marR="16650" marT="3330" marB="3330" anchor="ctr">
                    <a:lnL>
                      <a:noFill/>
                    </a:lnL>
                    <a:lnR>
                      <a:noFill/>
                    </a:lnR>
                    <a:lnT>
                      <a:noFill/>
                    </a:lnT>
                    <a:lnB>
                      <a:noFill/>
                    </a:lnB>
                  </a:tcPr>
                </a:tc>
                <a:tc>
                  <a:txBody>
                    <a:bodyPr/>
                    <a:lstStyle/>
                    <a:p>
                      <a:pPr algn="r" fontAlgn="ctr"/>
                      <a:r>
                        <a:rPr lang="tr-TR" sz="1100">
                          <a:effectLst/>
                        </a:rPr>
                        <a:t>3608,48</a:t>
                      </a:r>
                    </a:p>
                  </a:txBody>
                  <a:tcPr marL="19980" marR="16650" marT="3330" marB="3330" anchor="ctr">
                    <a:lnL>
                      <a:noFill/>
                    </a:lnL>
                    <a:lnR>
                      <a:noFill/>
                    </a:lnR>
                    <a:lnT>
                      <a:noFill/>
                    </a:lnT>
                    <a:lnB>
                      <a:noFill/>
                    </a:lnB>
                  </a:tcPr>
                </a:tc>
                <a:tc>
                  <a:txBody>
                    <a:bodyPr/>
                    <a:lstStyle/>
                    <a:p>
                      <a:pPr algn="r" fontAlgn="ctr"/>
                      <a:r>
                        <a:rPr lang="tr-TR" sz="1100">
                          <a:effectLst/>
                        </a:rPr>
                        <a:t>2676,57</a:t>
                      </a:r>
                    </a:p>
                  </a:txBody>
                  <a:tcPr marL="19980" marR="16650" marT="3330" marB="3330" anchor="ctr">
                    <a:lnL>
                      <a:noFill/>
                    </a:lnL>
                    <a:lnR>
                      <a:noFill/>
                    </a:lnR>
                    <a:lnT>
                      <a:noFill/>
                    </a:lnT>
                    <a:lnB>
                      <a:noFill/>
                    </a:lnB>
                  </a:tcPr>
                </a:tc>
                <a:tc>
                  <a:txBody>
                    <a:bodyPr/>
                    <a:lstStyle/>
                    <a:p>
                      <a:pPr algn="r" fontAlgn="ctr"/>
                      <a:r>
                        <a:rPr lang="tr-TR" sz="1100">
                          <a:effectLst/>
                        </a:rPr>
                        <a:t>1415,44</a:t>
                      </a:r>
                    </a:p>
                  </a:txBody>
                  <a:tcPr marL="19980" marR="16650" marT="3330" marB="3330" anchor="ctr">
                    <a:lnL>
                      <a:noFill/>
                    </a:lnL>
                    <a:lnR>
                      <a:noFill/>
                    </a:lnR>
                    <a:lnT>
                      <a:noFill/>
                    </a:lnT>
                    <a:lnB>
                      <a:noFill/>
                    </a:lnB>
                  </a:tcPr>
                </a:tc>
                <a:extLst>
                  <a:ext uri="{0D108BD9-81ED-4DB2-BD59-A6C34878D82A}">
                    <a16:rowId xmlns:a16="http://schemas.microsoft.com/office/drawing/2014/main" val="2576757800"/>
                  </a:ext>
                </a:extLst>
              </a:tr>
              <a:tr h="160435">
                <a:tc>
                  <a:txBody>
                    <a:bodyPr/>
                    <a:lstStyle/>
                    <a:p>
                      <a:pPr algn="l" fontAlgn="ctr"/>
                      <a:r>
                        <a:rPr lang="tr-TR" sz="1100" b="0">
                          <a:effectLst/>
                          <a:latin typeface="inherit"/>
                        </a:rPr>
                        <a:t>Ertelenmiş Vergi Varlıkları</a:t>
                      </a:r>
                    </a:p>
                  </a:txBody>
                  <a:tcPr marL="49951" marR="16650" marT="3330" marB="3330" anchor="ctr">
                    <a:lnL>
                      <a:noFill/>
                    </a:lnL>
                    <a:lnR>
                      <a:noFill/>
                    </a:lnR>
                    <a:lnT>
                      <a:noFill/>
                    </a:lnT>
                    <a:lnB>
                      <a:noFill/>
                    </a:lnB>
                  </a:tcPr>
                </a:tc>
                <a:tc>
                  <a:txBody>
                    <a:bodyPr/>
                    <a:lstStyle/>
                    <a:p>
                      <a:pPr algn="r" fontAlgn="ctr"/>
                      <a:r>
                        <a:rPr lang="tr-TR" sz="1100">
                          <a:effectLst/>
                        </a:rPr>
                        <a:t>479,13</a:t>
                      </a:r>
                    </a:p>
                  </a:txBody>
                  <a:tcPr marL="19980" marR="16650" marT="3330" marB="3330" anchor="ctr">
                    <a:lnL>
                      <a:noFill/>
                    </a:lnL>
                    <a:lnR>
                      <a:noFill/>
                    </a:lnR>
                    <a:lnT>
                      <a:noFill/>
                    </a:lnT>
                    <a:lnB>
                      <a:noFill/>
                    </a:lnB>
                  </a:tcPr>
                </a:tc>
                <a:tc>
                  <a:txBody>
                    <a:bodyPr/>
                    <a:lstStyle/>
                    <a:p>
                      <a:pPr algn="r" fontAlgn="ctr"/>
                      <a:r>
                        <a:rPr lang="tr-TR" sz="1100">
                          <a:effectLst/>
                        </a:rPr>
                        <a:t>394,56</a:t>
                      </a:r>
                    </a:p>
                  </a:txBody>
                  <a:tcPr marL="19980" marR="16650" marT="3330" marB="3330" anchor="ctr">
                    <a:lnL>
                      <a:noFill/>
                    </a:lnL>
                    <a:lnR>
                      <a:noFill/>
                    </a:lnR>
                    <a:lnT>
                      <a:noFill/>
                    </a:lnT>
                    <a:lnB>
                      <a:noFill/>
                    </a:lnB>
                  </a:tcPr>
                </a:tc>
                <a:tc>
                  <a:txBody>
                    <a:bodyPr/>
                    <a:lstStyle/>
                    <a:p>
                      <a:pPr algn="r" fontAlgn="ctr"/>
                      <a:r>
                        <a:rPr lang="tr-TR" sz="1100">
                          <a:effectLst/>
                        </a:rPr>
                        <a:t>233,78</a:t>
                      </a:r>
                    </a:p>
                  </a:txBody>
                  <a:tcPr marL="19980" marR="16650" marT="3330" marB="3330" anchor="ctr">
                    <a:lnL>
                      <a:noFill/>
                    </a:lnL>
                    <a:lnR>
                      <a:noFill/>
                    </a:lnR>
                    <a:lnT>
                      <a:noFill/>
                    </a:lnT>
                    <a:lnB>
                      <a:noFill/>
                    </a:lnB>
                  </a:tcPr>
                </a:tc>
                <a:tc>
                  <a:txBody>
                    <a:bodyPr/>
                    <a:lstStyle/>
                    <a:p>
                      <a:pPr algn="r" fontAlgn="ctr"/>
                      <a:r>
                        <a:rPr lang="tr-TR" sz="1100">
                          <a:effectLst/>
                        </a:rPr>
                        <a:t>203,97</a:t>
                      </a:r>
                    </a:p>
                  </a:txBody>
                  <a:tcPr marL="19980" marR="16650" marT="3330" marB="3330" anchor="ctr">
                    <a:lnL>
                      <a:noFill/>
                    </a:lnL>
                    <a:lnR>
                      <a:noFill/>
                    </a:lnR>
                    <a:lnT>
                      <a:noFill/>
                    </a:lnT>
                    <a:lnB>
                      <a:noFill/>
                    </a:lnB>
                  </a:tcPr>
                </a:tc>
                <a:extLst>
                  <a:ext uri="{0D108BD9-81ED-4DB2-BD59-A6C34878D82A}">
                    <a16:rowId xmlns:a16="http://schemas.microsoft.com/office/drawing/2014/main" val="1985860477"/>
                  </a:ext>
                </a:extLst>
              </a:tr>
              <a:tr h="236499">
                <a:tc>
                  <a:txBody>
                    <a:bodyPr/>
                    <a:lstStyle/>
                    <a:p>
                      <a:pPr algn="l" fontAlgn="ctr"/>
                      <a:r>
                        <a:rPr lang="tr-TR" sz="1100" b="0">
                          <a:effectLst/>
                          <a:latin typeface="inherit"/>
                        </a:rPr>
                        <a:t>Azınlık Payları</a:t>
                      </a:r>
                    </a:p>
                  </a:txBody>
                  <a:tcPr marL="49951" marR="16650" marT="3330" marB="3330" anchor="ctr">
                    <a:lnL>
                      <a:noFill/>
                    </a:lnL>
                    <a:lnR>
                      <a:noFill/>
                    </a:lnR>
                    <a:lnT>
                      <a:noFill/>
                    </a:lnT>
                    <a:lnB>
                      <a:noFill/>
                    </a:lnB>
                  </a:tcPr>
                </a:tc>
                <a:tc>
                  <a:txBody>
                    <a:bodyPr/>
                    <a:lstStyle/>
                    <a:p>
                      <a:pPr algn="r" fontAlgn="ctr"/>
                      <a:r>
                        <a:rPr lang="tr-TR" sz="1100">
                          <a:effectLst/>
                        </a:rPr>
                        <a:t>-37,61</a:t>
                      </a:r>
                    </a:p>
                  </a:txBody>
                  <a:tcPr marL="19980" marR="16650" marT="3330" marB="3330" anchor="ctr">
                    <a:lnL>
                      <a:noFill/>
                    </a:lnL>
                    <a:lnR>
                      <a:noFill/>
                    </a:lnR>
                    <a:lnT>
                      <a:noFill/>
                    </a:lnT>
                    <a:lnB>
                      <a:noFill/>
                    </a:lnB>
                  </a:tcPr>
                </a:tc>
                <a:tc>
                  <a:txBody>
                    <a:bodyPr/>
                    <a:lstStyle/>
                    <a:p>
                      <a:pPr algn="r" fontAlgn="ctr"/>
                      <a:r>
                        <a:rPr lang="tr-TR" sz="1100">
                          <a:effectLst/>
                        </a:rPr>
                        <a:t>-21,23</a:t>
                      </a:r>
                    </a:p>
                  </a:txBody>
                  <a:tcPr marL="19980" marR="16650" marT="3330" marB="3330" anchor="ctr">
                    <a:lnL>
                      <a:noFill/>
                    </a:lnL>
                    <a:lnR>
                      <a:noFill/>
                    </a:lnR>
                    <a:lnT>
                      <a:noFill/>
                    </a:lnT>
                    <a:lnB>
                      <a:noFill/>
                    </a:lnB>
                  </a:tcPr>
                </a:tc>
                <a:tc>
                  <a:txBody>
                    <a:bodyPr/>
                    <a:lstStyle/>
                    <a:p>
                      <a:pPr algn="r" fontAlgn="ctr"/>
                      <a:r>
                        <a:rPr lang="tr-TR" sz="1100">
                          <a:effectLst/>
                        </a:rPr>
                        <a:t>-6,12</a:t>
                      </a:r>
                    </a:p>
                  </a:txBody>
                  <a:tcPr marL="19980" marR="16650" marT="3330" marB="3330" anchor="ctr">
                    <a:lnL>
                      <a:noFill/>
                    </a:lnL>
                    <a:lnR>
                      <a:noFill/>
                    </a:lnR>
                    <a:lnT>
                      <a:noFill/>
                    </a:lnT>
                    <a:lnB>
                      <a:noFill/>
                    </a:lnB>
                  </a:tcPr>
                </a:tc>
                <a:tc>
                  <a:txBody>
                    <a:bodyPr/>
                    <a:lstStyle/>
                    <a:p>
                      <a:pPr algn="r" fontAlgn="ctr"/>
                      <a:r>
                        <a:rPr lang="tr-TR" sz="1100">
                          <a:effectLst/>
                        </a:rPr>
                        <a:t>-2,71</a:t>
                      </a:r>
                    </a:p>
                  </a:txBody>
                  <a:tcPr marL="19980" marR="16650" marT="3330" marB="3330" anchor="ctr">
                    <a:lnL>
                      <a:noFill/>
                    </a:lnL>
                    <a:lnR>
                      <a:noFill/>
                    </a:lnR>
                    <a:lnT>
                      <a:noFill/>
                    </a:lnT>
                    <a:lnB>
                      <a:noFill/>
                    </a:lnB>
                  </a:tcPr>
                </a:tc>
                <a:extLst>
                  <a:ext uri="{0D108BD9-81ED-4DB2-BD59-A6C34878D82A}">
                    <a16:rowId xmlns:a16="http://schemas.microsoft.com/office/drawing/2014/main" val="2051483431"/>
                  </a:ext>
                </a:extLst>
              </a:tr>
              <a:tr h="160435">
                <a:tc>
                  <a:txBody>
                    <a:bodyPr/>
                    <a:lstStyle/>
                    <a:p>
                      <a:pPr algn="l" fontAlgn="ctr"/>
                      <a:r>
                        <a:rPr lang="tr-TR" sz="1100" b="0">
                          <a:effectLst/>
                          <a:latin typeface="inherit"/>
                        </a:rPr>
                        <a:t>Diğer yükümlülükler, Toplam</a:t>
                      </a:r>
                    </a:p>
                  </a:txBody>
                  <a:tcPr marL="49951"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851,08</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633,9</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r" fontAlgn="ctr"/>
                      <a:r>
                        <a:rPr lang="tr-TR" sz="1100">
                          <a:effectLst/>
                        </a:rPr>
                        <a:t>437,82</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tc>
                  <a:txBody>
                    <a:bodyPr/>
                    <a:lstStyle/>
                    <a:p>
                      <a:pPr algn="l" fontAlgn="ctr"/>
                      <a:r>
                        <a:rPr lang="tr-TR" sz="1100">
                          <a:effectLst/>
                        </a:rPr>
                        <a:t>242,82</a:t>
                      </a:r>
                    </a:p>
                  </a:txBody>
                  <a:tcPr marL="19980" marR="16650" marT="3330" marB="3330" anchor="ctr">
                    <a:lnL>
                      <a:noFill/>
                    </a:lnL>
                    <a:lnR>
                      <a:noFill/>
                    </a:lnR>
                    <a:lnT>
                      <a:noFill/>
                    </a:lnT>
                    <a:lnB w="762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99234368"/>
                  </a:ext>
                </a:extLst>
              </a:tr>
              <a:tr h="160435">
                <a:tc>
                  <a:txBody>
                    <a:bodyPr/>
                    <a:lstStyle/>
                    <a:p>
                      <a:pPr algn="l" fontAlgn="ctr"/>
                      <a:r>
                        <a:rPr lang="tr-TR" sz="1100" b="1">
                          <a:effectLst/>
                          <a:latin typeface="inherit"/>
                        </a:rPr>
                        <a:t>Toplam Özkaynak</a:t>
                      </a:r>
                      <a:endParaRPr lang="tr-TR" sz="1100">
                        <a:effectLst/>
                      </a:endParaRPr>
                    </a:p>
                  </a:txBody>
                  <a:tcPr marL="1665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3753,06</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2505,87</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1575,44</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tc>
                  <a:txBody>
                    <a:bodyPr/>
                    <a:lstStyle/>
                    <a:p>
                      <a:pPr algn="r" fontAlgn="ctr"/>
                      <a:r>
                        <a:rPr lang="tr-TR" sz="1100">
                          <a:effectLst/>
                        </a:rPr>
                        <a:t>1455,44</a:t>
                      </a:r>
                    </a:p>
                  </a:txBody>
                  <a:tcPr marL="19980" marR="16650" marT="3330" marB="3330" anchor="ctr">
                    <a:lnL>
                      <a:noFill/>
                    </a:lnL>
                    <a:lnR>
                      <a:noFill/>
                    </a:lnR>
                    <a:lnT w="7620" cap="flat" cmpd="sng" algn="ctr">
                      <a:solidFill>
                        <a:srgbClr val="999999"/>
                      </a:solidFill>
                      <a:prstDash val="solid"/>
                      <a:round/>
                      <a:headEnd type="none" w="med" len="med"/>
                      <a:tailEnd type="none" w="med" len="med"/>
                    </a:lnT>
                    <a:lnB>
                      <a:noFill/>
                    </a:lnB>
                    <a:solidFill>
                      <a:srgbClr val="DFE9F2"/>
                    </a:solidFill>
                  </a:tcPr>
                </a:tc>
                <a:extLst>
                  <a:ext uri="{0D108BD9-81ED-4DB2-BD59-A6C34878D82A}">
                    <a16:rowId xmlns:a16="http://schemas.microsoft.com/office/drawing/2014/main" val="2415344839"/>
                  </a:ext>
                </a:extLst>
              </a:tr>
              <a:tr h="100993">
                <a:tc gridSpan="5">
                  <a:txBody>
                    <a:bodyPr/>
                    <a:lstStyle/>
                    <a:p>
                      <a:endParaRPr lang="tr-TR" sz="1100"/>
                    </a:p>
                  </a:txBody>
                  <a:tcPr marL="19980" marR="19980" marT="9990" marB="9990" anchor="ctr">
                    <a:lnL>
                      <a:noFill/>
                    </a:lnL>
                    <a:lnR>
                      <a:noFill/>
                    </a:lnR>
                    <a:lnT>
                      <a:noFill/>
                    </a:lnT>
                    <a:lnB w="15240" cap="flat" cmpd="sng" algn="ctr">
                      <a:solidFill>
                        <a:srgbClr val="BABABA"/>
                      </a:solidFill>
                      <a:prstDash val="solid"/>
                      <a:round/>
                      <a:headEnd type="none" w="med" len="med"/>
                      <a:tailEnd type="none" w="med" len="med"/>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845271172"/>
                  </a:ext>
                </a:extLst>
              </a:tr>
              <a:tr h="236499">
                <a:tc>
                  <a:txBody>
                    <a:bodyPr/>
                    <a:lstStyle/>
                    <a:p>
                      <a:pPr algn="l" fontAlgn="ctr"/>
                      <a:r>
                        <a:rPr lang="tr-TR" sz="1100" b="0">
                          <a:effectLst/>
                          <a:latin typeface="inherit"/>
                        </a:rPr>
                        <a:t>Paraya Çevrilebilir İmtiyazlı Hisse Senedi, Toplam</a:t>
                      </a:r>
                    </a:p>
                  </a:txBody>
                  <a:tcPr marL="49951"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15240" cap="flat" cmpd="sng" algn="ctr">
                      <a:solidFill>
                        <a:srgbClr val="BABABA"/>
                      </a:solidFill>
                      <a:prstDash val="solid"/>
                      <a:round/>
                      <a:headEnd type="none" w="med" len="med"/>
                      <a:tailEnd type="none" w="med" len="med"/>
                    </a:lnT>
                    <a:lnB>
                      <a:noFill/>
                    </a:lnB>
                  </a:tcPr>
                </a:tc>
                <a:extLst>
                  <a:ext uri="{0D108BD9-81ED-4DB2-BD59-A6C34878D82A}">
                    <a16:rowId xmlns:a16="http://schemas.microsoft.com/office/drawing/2014/main" val="1807421939"/>
                  </a:ext>
                </a:extLst>
              </a:tr>
              <a:tr h="84373">
                <a:tc>
                  <a:txBody>
                    <a:bodyPr/>
                    <a:lstStyle/>
                    <a:p>
                      <a:pPr algn="l" fontAlgn="ctr"/>
                      <a:r>
                        <a:rPr lang="tr-TR" sz="1100" b="0">
                          <a:effectLst/>
                          <a:latin typeface="inherit"/>
                        </a:rPr>
                        <a:t>Şerefiye, Net</a:t>
                      </a:r>
                    </a:p>
                  </a:txBody>
                  <a:tcPr marL="49951"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3127258989"/>
                  </a:ext>
                </a:extLst>
              </a:tr>
              <a:tr h="160435">
                <a:tc>
                  <a:txBody>
                    <a:bodyPr/>
                    <a:lstStyle/>
                    <a:p>
                      <a:pPr algn="l" fontAlgn="ctr"/>
                      <a:r>
                        <a:rPr lang="tr-TR" sz="1100" b="0">
                          <a:effectLst/>
                          <a:latin typeface="inherit"/>
                        </a:rPr>
                        <a:t>Hisse Senedi Karşılığı, Toplam</a:t>
                      </a:r>
                    </a:p>
                  </a:txBody>
                  <a:tcPr marL="49951" marR="16650" marT="3330" marB="3330" anchor="ctr">
                    <a:lnL>
                      <a:noFill/>
                    </a:lnL>
                    <a:lnR>
                      <a:noFill/>
                    </a:lnR>
                    <a:lnT>
                      <a:noFill/>
                    </a:lnT>
                    <a:lnB>
                      <a:noFill/>
                    </a:lnB>
                  </a:tcPr>
                </a:tc>
                <a:tc>
                  <a:txBody>
                    <a:bodyPr/>
                    <a:lstStyle/>
                    <a:p>
                      <a:pPr algn="r" fontAlgn="ctr"/>
                      <a:r>
                        <a:rPr lang="tr-TR" sz="1100">
                          <a:effectLst/>
                        </a:rPr>
                        <a:t>102,3</a:t>
                      </a:r>
                    </a:p>
                  </a:txBody>
                  <a:tcPr marL="19980" marR="16650" marT="3330" marB="3330" anchor="ctr">
                    <a:lnL>
                      <a:noFill/>
                    </a:lnL>
                    <a:lnR>
                      <a:noFill/>
                    </a:lnR>
                    <a:lnT>
                      <a:noFill/>
                    </a:lnT>
                    <a:lnB>
                      <a:noFill/>
                    </a:lnB>
                  </a:tcPr>
                </a:tc>
                <a:tc>
                  <a:txBody>
                    <a:bodyPr/>
                    <a:lstStyle/>
                    <a:p>
                      <a:pPr algn="r" fontAlgn="ctr"/>
                      <a:r>
                        <a:rPr lang="tr-TR" sz="1100">
                          <a:effectLst/>
                        </a:rPr>
                        <a:t>102,27</a:t>
                      </a:r>
                    </a:p>
                  </a:txBody>
                  <a:tcPr marL="19980" marR="16650" marT="3330" marB="3330" anchor="ctr">
                    <a:lnL>
                      <a:noFill/>
                    </a:lnL>
                    <a:lnR>
                      <a:noFill/>
                    </a:lnR>
                    <a:lnT>
                      <a:noFill/>
                    </a:lnT>
                    <a:lnB>
                      <a:noFill/>
                    </a:lnB>
                  </a:tcPr>
                </a:tc>
                <a:tc>
                  <a:txBody>
                    <a:bodyPr/>
                    <a:lstStyle/>
                    <a:p>
                      <a:pPr algn="r" fontAlgn="ctr"/>
                      <a:r>
                        <a:rPr lang="tr-TR" sz="1100">
                          <a:effectLst/>
                        </a:rPr>
                        <a:t>102,27</a:t>
                      </a:r>
                    </a:p>
                  </a:txBody>
                  <a:tcPr marL="19980" marR="16650" marT="3330" marB="3330" anchor="ctr">
                    <a:lnL>
                      <a:noFill/>
                    </a:lnL>
                    <a:lnR>
                      <a:noFill/>
                    </a:lnR>
                    <a:lnT>
                      <a:noFill/>
                    </a:lnT>
                    <a:lnB>
                      <a:noFill/>
                    </a:lnB>
                  </a:tcPr>
                </a:tc>
                <a:tc>
                  <a:txBody>
                    <a:bodyPr/>
                    <a:lstStyle/>
                    <a:p>
                      <a:pPr algn="r" fontAlgn="ctr"/>
                      <a:r>
                        <a:rPr lang="tr-TR" sz="1100">
                          <a:effectLst/>
                        </a:rPr>
                        <a:t>102,27</a:t>
                      </a:r>
                    </a:p>
                  </a:txBody>
                  <a:tcPr marL="19980" marR="16650" marT="3330" marB="3330" anchor="ctr">
                    <a:lnL>
                      <a:noFill/>
                    </a:lnL>
                    <a:lnR>
                      <a:noFill/>
                    </a:lnR>
                    <a:lnT>
                      <a:noFill/>
                    </a:lnT>
                    <a:lnB>
                      <a:noFill/>
                    </a:lnB>
                  </a:tcPr>
                </a:tc>
                <a:extLst>
                  <a:ext uri="{0D108BD9-81ED-4DB2-BD59-A6C34878D82A}">
                    <a16:rowId xmlns:a16="http://schemas.microsoft.com/office/drawing/2014/main" val="753008271"/>
                  </a:ext>
                </a:extLst>
              </a:tr>
              <a:tr h="160435">
                <a:tc>
                  <a:txBody>
                    <a:bodyPr/>
                    <a:lstStyle/>
                    <a:p>
                      <a:pPr algn="l" fontAlgn="ctr"/>
                      <a:r>
                        <a:rPr lang="tr-TR" sz="1100" b="0">
                          <a:effectLst/>
                          <a:latin typeface="inherit"/>
                        </a:rPr>
                        <a:t>Ek Ödenmiş Sermaye</a:t>
                      </a:r>
                    </a:p>
                  </a:txBody>
                  <a:tcPr marL="49951" marR="16650" marT="3330" marB="3330" anchor="ctr">
                    <a:lnL>
                      <a:noFill/>
                    </a:lnL>
                    <a:lnR>
                      <a:noFill/>
                    </a:lnR>
                    <a:lnT>
                      <a:noFill/>
                    </a:lnT>
                    <a:lnB>
                      <a:noFill/>
                    </a:lnB>
                  </a:tcPr>
                </a:tc>
                <a:tc>
                  <a:txBody>
                    <a:bodyPr/>
                    <a:lstStyle/>
                    <a:p>
                      <a:pPr algn="r" fontAlgn="ctr"/>
                      <a:r>
                        <a:rPr lang="tr-TR" sz="1100">
                          <a:effectLst/>
                        </a:rPr>
                        <a:t>455,69</a:t>
                      </a:r>
                    </a:p>
                  </a:txBody>
                  <a:tcPr marL="19980" marR="16650" marT="3330" marB="3330" anchor="ctr">
                    <a:lnL>
                      <a:noFill/>
                    </a:lnL>
                    <a:lnR>
                      <a:noFill/>
                    </a:lnR>
                    <a:lnT>
                      <a:noFill/>
                    </a:lnT>
                    <a:lnB>
                      <a:noFill/>
                    </a:lnB>
                  </a:tcPr>
                </a:tc>
                <a:tc>
                  <a:txBody>
                    <a:bodyPr/>
                    <a:lstStyle/>
                    <a:p>
                      <a:pPr algn="r" fontAlgn="ctr"/>
                      <a:r>
                        <a:rPr lang="tr-TR" sz="1100">
                          <a:effectLst/>
                        </a:rPr>
                        <a:t>455,69</a:t>
                      </a:r>
                    </a:p>
                  </a:txBody>
                  <a:tcPr marL="19980" marR="16650" marT="3330" marB="3330" anchor="ctr">
                    <a:lnL>
                      <a:noFill/>
                    </a:lnL>
                    <a:lnR>
                      <a:noFill/>
                    </a:lnR>
                    <a:lnT>
                      <a:noFill/>
                    </a:lnT>
                    <a:lnB>
                      <a:noFill/>
                    </a:lnB>
                  </a:tcPr>
                </a:tc>
                <a:tc>
                  <a:txBody>
                    <a:bodyPr/>
                    <a:lstStyle/>
                    <a:p>
                      <a:pPr algn="r" fontAlgn="ctr"/>
                      <a:r>
                        <a:rPr lang="tr-TR" sz="1100">
                          <a:effectLst/>
                        </a:rPr>
                        <a:t>455,69</a:t>
                      </a:r>
                    </a:p>
                  </a:txBody>
                  <a:tcPr marL="19980" marR="16650" marT="3330" marB="3330" anchor="ctr">
                    <a:lnL>
                      <a:noFill/>
                    </a:lnL>
                    <a:lnR>
                      <a:noFill/>
                    </a:lnR>
                    <a:lnT>
                      <a:noFill/>
                    </a:lnT>
                    <a:lnB>
                      <a:noFill/>
                    </a:lnB>
                  </a:tcPr>
                </a:tc>
                <a:tc>
                  <a:txBody>
                    <a:bodyPr/>
                    <a:lstStyle/>
                    <a:p>
                      <a:pPr algn="r" fontAlgn="ctr"/>
                      <a:r>
                        <a:rPr lang="tr-TR" sz="1100">
                          <a:effectLst/>
                        </a:rPr>
                        <a:t>455,69</a:t>
                      </a:r>
                    </a:p>
                  </a:txBody>
                  <a:tcPr marL="19980" marR="16650" marT="3330" marB="3330" anchor="ctr">
                    <a:lnL>
                      <a:noFill/>
                    </a:lnL>
                    <a:lnR>
                      <a:noFill/>
                    </a:lnR>
                    <a:lnT>
                      <a:noFill/>
                    </a:lnT>
                    <a:lnB>
                      <a:noFill/>
                    </a:lnB>
                  </a:tcPr>
                </a:tc>
                <a:extLst>
                  <a:ext uri="{0D108BD9-81ED-4DB2-BD59-A6C34878D82A}">
                    <a16:rowId xmlns:a16="http://schemas.microsoft.com/office/drawing/2014/main" val="2333078431"/>
                  </a:ext>
                </a:extLst>
              </a:tr>
              <a:tr h="160435">
                <a:tc>
                  <a:txBody>
                    <a:bodyPr/>
                    <a:lstStyle/>
                    <a:p>
                      <a:pPr algn="l" fontAlgn="ctr"/>
                      <a:r>
                        <a:rPr lang="tr-TR" sz="1100" b="0">
                          <a:effectLst/>
                          <a:latin typeface="inherit"/>
                        </a:rPr>
                        <a:t>Geçmiş Yıllar Kar (Birikmiş Zarar)</a:t>
                      </a:r>
                    </a:p>
                  </a:txBody>
                  <a:tcPr marL="49951" marR="16650" marT="3330" marB="3330" anchor="ctr">
                    <a:lnL>
                      <a:noFill/>
                    </a:lnL>
                    <a:lnR>
                      <a:noFill/>
                    </a:lnR>
                    <a:lnT>
                      <a:noFill/>
                    </a:lnT>
                    <a:lnB>
                      <a:noFill/>
                    </a:lnB>
                  </a:tcPr>
                </a:tc>
                <a:tc>
                  <a:txBody>
                    <a:bodyPr/>
                    <a:lstStyle/>
                    <a:p>
                      <a:pPr algn="r" fontAlgn="ctr"/>
                      <a:r>
                        <a:rPr lang="tr-TR" sz="1100">
                          <a:effectLst/>
                        </a:rPr>
                        <a:t>1344,58</a:t>
                      </a:r>
                    </a:p>
                  </a:txBody>
                  <a:tcPr marL="19980" marR="16650" marT="3330" marB="3330" anchor="ctr">
                    <a:lnL>
                      <a:noFill/>
                    </a:lnL>
                    <a:lnR>
                      <a:noFill/>
                    </a:lnR>
                    <a:lnT>
                      <a:noFill/>
                    </a:lnT>
                    <a:lnB>
                      <a:noFill/>
                    </a:lnB>
                  </a:tcPr>
                </a:tc>
                <a:tc>
                  <a:txBody>
                    <a:bodyPr/>
                    <a:lstStyle/>
                    <a:p>
                      <a:pPr algn="r" fontAlgn="ctr"/>
                      <a:r>
                        <a:rPr lang="tr-TR" sz="1100">
                          <a:effectLst/>
                        </a:rPr>
                        <a:t>862,83</a:t>
                      </a:r>
                    </a:p>
                  </a:txBody>
                  <a:tcPr marL="19980" marR="16650" marT="3330" marB="3330" anchor="ctr">
                    <a:lnL>
                      <a:noFill/>
                    </a:lnL>
                    <a:lnR>
                      <a:noFill/>
                    </a:lnR>
                    <a:lnT>
                      <a:noFill/>
                    </a:lnT>
                    <a:lnB>
                      <a:noFill/>
                    </a:lnB>
                  </a:tcPr>
                </a:tc>
                <a:tc>
                  <a:txBody>
                    <a:bodyPr/>
                    <a:lstStyle/>
                    <a:p>
                      <a:pPr algn="r" fontAlgn="ctr"/>
                      <a:r>
                        <a:rPr lang="tr-TR" sz="1100">
                          <a:effectLst/>
                        </a:rPr>
                        <a:t>352,61</a:t>
                      </a:r>
                    </a:p>
                  </a:txBody>
                  <a:tcPr marL="19980" marR="16650" marT="3330" marB="3330" anchor="ctr">
                    <a:lnL>
                      <a:noFill/>
                    </a:lnL>
                    <a:lnR>
                      <a:noFill/>
                    </a:lnR>
                    <a:lnT>
                      <a:noFill/>
                    </a:lnT>
                    <a:lnB>
                      <a:noFill/>
                    </a:lnB>
                  </a:tcPr>
                </a:tc>
                <a:tc>
                  <a:txBody>
                    <a:bodyPr/>
                    <a:lstStyle/>
                    <a:p>
                      <a:pPr algn="r" fontAlgn="ctr"/>
                      <a:r>
                        <a:rPr lang="tr-TR" sz="1100">
                          <a:effectLst/>
                        </a:rPr>
                        <a:t>486,34</a:t>
                      </a:r>
                    </a:p>
                  </a:txBody>
                  <a:tcPr marL="19980" marR="16650" marT="3330" marB="3330" anchor="ctr">
                    <a:lnL>
                      <a:noFill/>
                    </a:lnL>
                    <a:lnR>
                      <a:noFill/>
                    </a:lnR>
                    <a:lnT>
                      <a:noFill/>
                    </a:lnT>
                    <a:lnB>
                      <a:noFill/>
                    </a:lnB>
                  </a:tcPr>
                </a:tc>
                <a:extLst>
                  <a:ext uri="{0D108BD9-81ED-4DB2-BD59-A6C34878D82A}">
                    <a16:rowId xmlns:a16="http://schemas.microsoft.com/office/drawing/2014/main" val="471217167"/>
                  </a:ext>
                </a:extLst>
              </a:tr>
              <a:tr h="160435">
                <a:tc>
                  <a:txBody>
                    <a:bodyPr/>
                    <a:lstStyle/>
                    <a:p>
                      <a:pPr algn="l" fontAlgn="ctr"/>
                      <a:r>
                        <a:rPr lang="tr-TR" sz="1100" b="0">
                          <a:effectLst/>
                          <a:latin typeface="inherit"/>
                        </a:rPr>
                        <a:t>Hazine Bonosu - Adi Hisse Senetleri</a:t>
                      </a:r>
                    </a:p>
                  </a:txBody>
                  <a:tcPr marL="49951"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2373119189"/>
                  </a:ext>
                </a:extLst>
              </a:tr>
              <a:tr h="236499">
                <a:tc>
                  <a:txBody>
                    <a:bodyPr/>
                    <a:lstStyle/>
                    <a:p>
                      <a:pPr algn="l" fontAlgn="ctr"/>
                      <a:r>
                        <a:rPr lang="tr-TR" sz="1100" b="0">
                          <a:effectLst/>
                          <a:latin typeface="inherit"/>
                        </a:rPr>
                        <a:t>Çalışanların Hisse Senedi Sahipliği - Borç Teminatı</a:t>
                      </a:r>
                    </a:p>
                  </a:txBody>
                  <a:tcPr marL="49951"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2772326109"/>
                  </a:ext>
                </a:extLst>
              </a:tr>
              <a:tr h="160435">
                <a:tc>
                  <a:txBody>
                    <a:bodyPr/>
                    <a:lstStyle/>
                    <a:p>
                      <a:pPr algn="l" fontAlgn="ctr"/>
                      <a:r>
                        <a:rPr lang="tr-TR" sz="1100" b="0">
                          <a:effectLst/>
                          <a:latin typeface="inherit"/>
                        </a:rPr>
                        <a:t>Gerçekleşmemiş Kâr (Zarar)</a:t>
                      </a:r>
                    </a:p>
                  </a:txBody>
                  <a:tcPr marL="49951"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tc>
                  <a:txBody>
                    <a:bodyPr/>
                    <a:lstStyle/>
                    <a:p>
                      <a:pPr algn="r" fontAlgn="ctr"/>
                      <a:r>
                        <a:rPr lang="tr-TR" sz="1100">
                          <a:effectLst/>
                        </a:rPr>
                        <a:t>-</a:t>
                      </a:r>
                    </a:p>
                  </a:txBody>
                  <a:tcPr marL="19980" marR="16650" marT="3330" marB="3330" anchor="ctr">
                    <a:lnL>
                      <a:noFill/>
                    </a:lnL>
                    <a:lnR>
                      <a:noFill/>
                    </a:lnR>
                    <a:lnT>
                      <a:noFill/>
                    </a:lnT>
                    <a:lnB>
                      <a:noFill/>
                    </a:lnB>
                  </a:tcPr>
                </a:tc>
                <a:extLst>
                  <a:ext uri="{0D108BD9-81ED-4DB2-BD59-A6C34878D82A}">
                    <a16:rowId xmlns:a16="http://schemas.microsoft.com/office/drawing/2014/main" val="3045680483"/>
                  </a:ext>
                </a:extLst>
              </a:tr>
              <a:tr h="160435">
                <a:tc>
                  <a:txBody>
                    <a:bodyPr/>
                    <a:lstStyle/>
                    <a:p>
                      <a:pPr algn="l" fontAlgn="ctr"/>
                      <a:r>
                        <a:rPr lang="tr-TR" sz="1100" b="0">
                          <a:effectLst/>
                          <a:latin typeface="inherit"/>
                        </a:rPr>
                        <a:t>Diğer Özkaynak, Toplam</a:t>
                      </a:r>
                    </a:p>
                  </a:txBody>
                  <a:tcPr marL="49951" marR="16650" marT="3330" marB="3330" anchor="ctr">
                    <a:lnL>
                      <a:noFill/>
                    </a:lnL>
                    <a:lnR>
                      <a:noFill/>
                    </a:lnR>
                    <a:lnT>
                      <a:noFill/>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1850,49</a:t>
                      </a:r>
                    </a:p>
                  </a:txBody>
                  <a:tcPr marL="19980" marR="16650" marT="3330" marB="3330" anchor="ctr">
                    <a:lnL>
                      <a:noFill/>
                    </a:lnL>
                    <a:lnR>
                      <a:noFill/>
                    </a:lnR>
                    <a:lnT>
                      <a:noFill/>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1085,08</a:t>
                      </a:r>
                    </a:p>
                  </a:txBody>
                  <a:tcPr marL="19980" marR="16650" marT="3330" marB="3330" anchor="ctr">
                    <a:lnL>
                      <a:noFill/>
                    </a:lnL>
                    <a:lnR>
                      <a:noFill/>
                    </a:lnR>
                    <a:lnT>
                      <a:noFill/>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664,87</a:t>
                      </a:r>
                    </a:p>
                  </a:txBody>
                  <a:tcPr marL="19980" marR="16650" marT="3330" marB="3330" anchor="ctr">
                    <a:lnL>
                      <a:noFill/>
                    </a:lnL>
                    <a:lnR>
                      <a:noFill/>
                    </a:lnR>
                    <a:lnT>
                      <a:noFill/>
                    </a:lnT>
                    <a:lnB w="7620" cap="flat" cmpd="sng" algn="ctr">
                      <a:solidFill>
                        <a:srgbClr val="DADADA"/>
                      </a:solidFill>
                      <a:prstDash val="solid"/>
                      <a:round/>
                      <a:headEnd type="none" w="med" len="med"/>
                      <a:tailEnd type="none" w="med" len="med"/>
                    </a:lnB>
                  </a:tcPr>
                </a:tc>
                <a:tc>
                  <a:txBody>
                    <a:bodyPr/>
                    <a:lstStyle/>
                    <a:p>
                      <a:pPr algn="l" fontAlgn="ctr"/>
                      <a:r>
                        <a:rPr lang="tr-TR" sz="1100">
                          <a:effectLst/>
                        </a:rPr>
                        <a:t>411,13</a:t>
                      </a:r>
                    </a:p>
                  </a:txBody>
                  <a:tcPr marL="19980" marR="16650" marT="3330" marB="3330" anchor="ctr">
                    <a:lnL>
                      <a:noFill/>
                    </a:lnL>
                    <a:lnR>
                      <a:noFill/>
                    </a:lnR>
                    <a:lnT>
                      <a:noFill/>
                    </a:lnT>
                    <a:lnB w="7620" cap="flat" cmpd="sng" algn="ctr">
                      <a:solidFill>
                        <a:srgbClr val="DADADA"/>
                      </a:solidFill>
                      <a:prstDash val="solid"/>
                      <a:round/>
                      <a:headEnd type="none" w="med" len="med"/>
                      <a:tailEnd type="none" w="med" len="med"/>
                    </a:lnB>
                  </a:tcPr>
                </a:tc>
                <a:extLst>
                  <a:ext uri="{0D108BD9-81ED-4DB2-BD59-A6C34878D82A}">
                    <a16:rowId xmlns:a16="http://schemas.microsoft.com/office/drawing/2014/main" val="2083076127"/>
                  </a:ext>
                </a:extLst>
              </a:tr>
              <a:tr h="236499">
                <a:tc>
                  <a:txBody>
                    <a:bodyPr/>
                    <a:lstStyle/>
                    <a:p>
                      <a:pPr algn="l" fontAlgn="ctr"/>
                      <a:r>
                        <a:rPr lang="tr-TR" sz="1100" b="1">
                          <a:effectLst/>
                          <a:latin typeface="inherit"/>
                        </a:rPr>
                        <a:t>Toplam Yükümlülükler &amp; Özkaynaklar</a:t>
                      </a:r>
                      <a:endParaRPr lang="tr-TR" sz="1100">
                        <a:effectLst/>
                      </a:endParaRPr>
                    </a:p>
                  </a:txBody>
                  <a:tcPr marL="1665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13664,89</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8075,73</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5618,02</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4098,1</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extLst>
                  <a:ext uri="{0D108BD9-81ED-4DB2-BD59-A6C34878D82A}">
                    <a16:rowId xmlns:a16="http://schemas.microsoft.com/office/drawing/2014/main" val="1951574973"/>
                  </a:ext>
                </a:extLst>
              </a:tr>
              <a:tr h="160435">
                <a:tc>
                  <a:txBody>
                    <a:bodyPr/>
                    <a:lstStyle/>
                    <a:p>
                      <a:pPr algn="l" fontAlgn="ctr"/>
                      <a:r>
                        <a:rPr lang="tr-TR" sz="1100" b="1">
                          <a:effectLst/>
                          <a:latin typeface="inherit"/>
                        </a:rPr>
                        <a:t>Toplam Ödenmemiş Adi Hisse Senetleri</a:t>
                      </a:r>
                      <a:endParaRPr lang="tr-TR" sz="1100">
                        <a:effectLst/>
                      </a:endParaRPr>
                    </a:p>
                  </a:txBody>
                  <a:tcPr marL="1665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102,3</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102,27</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102,27</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tc>
                  <a:txBody>
                    <a:bodyPr/>
                    <a:lstStyle/>
                    <a:p>
                      <a:pPr algn="r" fontAlgn="ctr"/>
                      <a:r>
                        <a:rPr lang="tr-TR" sz="1100">
                          <a:effectLst/>
                        </a:rPr>
                        <a:t>102,27</a:t>
                      </a:r>
                    </a:p>
                  </a:txBody>
                  <a:tcPr marL="19980" marR="16650" marT="3330" marB="3330" anchor="ctr">
                    <a:lnL>
                      <a:noFill/>
                    </a:lnL>
                    <a:lnR>
                      <a:noFill/>
                    </a:lnR>
                    <a:lnT w="7620" cap="flat" cmpd="sng" algn="ctr">
                      <a:solidFill>
                        <a:srgbClr val="DADADA"/>
                      </a:solidFill>
                      <a:prstDash val="solid"/>
                      <a:round/>
                      <a:headEnd type="none" w="med" len="med"/>
                      <a:tailEnd type="none" w="med" len="med"/>
                    </a:lnT>
                    <a:lnB w="7620" cap="flat" cmpd="sng" algn="ctr">
                      <a:solidFill>
                        <a:srgbClr val="DADADA"/>
                      </a:solidFill>
                      <a:prstDash val="solid"/>
                      <a:round/>
                      <a:headEnd type="none" w="med" len="med"/>
                      <a:tailEnd type="none" w="med" len="med"/>
                    </a:lnB>
                  </a:tcPr>
                </a:tc>
                <a:extLst>
                  <a:ext uri="{0D108BD9-81ED-4DB2-BD59-A6C34878D82A}">
                    <a16:rowId xmlns:a16="http://schemas.microsoft.com/office/drawing/2014/main" val="2745109384"/>
                  </a:ext>
                </a:extLst>
              </a:tr>
              <a:tr h="236499">
                <a:tc>
                  <a:txBody>
                    <a:bodyPr/>
                    <a:lstStyle/>
                    <a:p>
                      <a:pPr algn="l" fontAlgn="ctr"/>
                      <a:r>
                        <a:rPr lang="tr-TR" sz="1100" b="1">
                          <a:effectLst/>
                          <a:latin typeface="inherit"/>
                        </a:rPr>
                        <a:t>Toplam Ödenmemiş İmtiyazlı Hisse Senetleri</a:t>
                      </a:r>
                      <a:endParaRPr lang="tr-TR" sz="1100">
                        <a:effectLst/>
                      </a:endParaRPr>
                    </a:p>
                  </a:txBody>
                  <a:tcPr marL="16650" marR="16650" marT="3330" marB="3330" anchor="ctr">
                    <a:lnL>
                      <a:noFill/>
                    </a:lnL>
                    <a:lnR>
                      <a:noFill/>
                    </a:lnR>
                    <a:lnT w="7620" cap="flat" cmpd="sng" algn="ctr">
                      <a:solidFill>
                        <a:srgbClr val="DADAD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7620" cap="flat" cmpd="sng" algn="ctr">
                      <a:solidFill>
                        <a:srgbClr val="DADAD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7620" cap="flat" cmpd="sng" algn="ctr">
                      <a:solidFill>
                        <a:srgbClr val="DADADA"/>
                      </a:solidFill>
                      <a:prstDash val="solid"/>
                      <a:round/>
                      <a:headEnd type="none" w="med" len="med"/>
                      <a:tailEnd type="none" w="med" len="med"/>
                    </a:lnT>
                    <a:lnB>
                      <a:noFill/>
                    </a:lnB>
                  </a:tcPr>
                </a:tc>
                <a:tc>
                  <a:txBody>
                    <a:bodyPr/>
                    <a:lstStyle/>
                    <a:p>
                      <a:pPr algn="r" fontAlgn="ctr"/>
                      <a:r>
                        <a:rPr lang="tr-TR" sz="1100">
                          <a:effectLst/>
                        </a:rPr>
                        <a:t>-</a:t>
                      </a:r>
                    </a:p>
                  </a:txBody>
                  <a:tcPr marL="19980" marR="16650" marT="3330" marB="3330" anchor="ctr">
                    <a:lnL>
                      <a:noFill/>
                    </a:lnL>
                    <a:lnR>
                      <a:noFill/>
                    </a:lnR>
                    <a:lnT w="7620" cap="flat" cmpd="sng" algn="ctr">
                      <a:solidFill>
                        <a:srgbClr val="DADADA"/>
                      </a:solidFill>
                      <a:prstDash val="solid"/>
                      <a:round/>
                      <a:headEnd type="none" w="med" len="med"/>
                      <a:tailEnd type="none" w="med" len="med"/>
                    </a:lnT>
                    <a:lnB>
                      <a:noFill/>
                    </a:lnB>
                  </a:tcPr>
                </a:tc>
                <a:tc>
                  <a:txBody>
                    <a:bodyPr/>
                    <a:lstStyle/>
                    <a:p>
                      <a:pPr algn="r" fontAlgn="ctr"/>
                      <a:r>
                        <a:rPr lang="tr-TR" sz="1100" dirty="0">
                          <a:effectLst/>
                        </a:rPr>
                        <a:t>-</a:t>
                      </a:r>
                    </a:p>
                  </a:txBody>
                  <a:tcPr marL="19980" marR="16650" marT="3330" marB="3330" anchor="ctr">
                    <a:lnL>
                      <a:noFill/>
                    </a:lnL>
                    <a:lnR>
                      <a:noFill/>
                    </a:lnR>
                    <a:lnT w="7620" cap="flat" cmpd="sng" algn="ctr">
                      <a:solidFill>
                        <a:srgbClr val="DADADA"/>
                      </a:solidFill>
                      <a:prstDash val="solid"/>
                      <a:round/>
                      <a:headEnd type="none" w="med" len="med"/>
                      <a:tailEnd type="none" w="med" len="med"/>
                    </a:lnT>
                    <a:lnB>
                      <a:noFill/>
                    </a:lnB>
                  </a:tcPr>
                </a:tc>
                <a:extLst>
                  <a:ext uri="{0D108BD9-81ED-4DB2-BD59-A6C34878D82A}">
                    <a16:rowId xmlns:a16="http://schemas.microsoft.com/office/drawing/2014/main" val="65332484"/>
                  </a:ext>
                </a:extLst>
              </a:tr>
            </a:tbl>
          </a:graphicData>
        </a:graphic>
      </p:graphicFrame>
    </p:spTree>
    <p:extLst>
      <p:ext uri="{BB962C8B-B14F-4D97-AF65-F5344CB8AC3E}">
        <p14:creationId xmlns:p14="http://schemas.microsoft.com/office/powerpoint/2010/main" val="7586456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Dikdörtgen 10">
            <a:extLst>
              <a:ext uri="{FF2B5EF4-FFF2-40B4-BE49-F238E27FC236}">
                <a16:creationId xmlns:a16="http://schemas.microsoft.com/office/drawing/2014/main" id="{933E49E0-1404-4DD3-99BD-54D66E56F8C4}"/>
              </a:ext>
            </a:extLst>
          </p:cNvPr>
          <p:cNvSpPr/>
          <p:nvPr/>
        </p:nvSpPr>
        <p:spPr>
          <a:xfrm>
            <a:off x="548957" y="249109"/>
            <a:ext cx="3404843" cy="369332"/>
          </a:xfrm>
          <a:prstGeom prst="rect">
            <a:avLst/>
          </a:prstGeom>
        </p:spPr>
        <p:txBody>
          <a:bodyPr wrap="none">
            <a:spAutoFit/>
          </a:bodyPr>
          <a:lstStyle/>
          <a:p>
            <a:r>
              <a:rPr lang="tr-TR" b="1" dirty="0"/>
              <a:t>KONSOLİDE NAKİT AKIŞ TABLOSU </a:t>
            </a:r>
            <a:endParaRPr lang="tr-TR" sz="3200" b="1" spc="-50" dirty="0">
              <a:solidFill>
                <a:schemeClr val="tx1">
                  <a:lumMod val="75000"/>
                  <a:lumOff val="25000"/>
                </a:schemeClr>
              </a:solidFill>
              <a:latin typeface="+mj-lt"/>
              <a:ea typeface="+mj-ea"/>
              <a:cs typeface="+mj-cs"/>
            </a:endParaRPr>
          </a:p>
        </p:txBody>
      </p:sp>
      <p:pic>
        <p:nvPicPr>
          <p:cNvPr id="13" name="Resim 12">
            <a:extLst>
              <a:ext uri="{FF2B5EF4-FFF2-40B4-BE49-F238E27FC236}">
                <a16:creationId xmlns:a16="http://schemas.microsoft.com/office/drawing/2014/main" id="{DF15FAAD-31F9-4048-86F7-E96E46392A65}"/>
              </a:ext>
            </a:extLst>
          </p:cNvPr>
          <p:cNvPicPr>
            <a:picLocks noChangeAspect="1"/>
          </p:cNvPicPr>
          <p:nvPr/>
        </p:nvPicPr>
        <p:blipFill>
          <a:blip r:embed="rId2"/>
          <a:stretch>
            <a:fillRect/>
          </a:stretch>
        </p:blipFill>
        <p:spPr>
          <a:xfrm>
            <a:off x="548957" y="618441"/>
            <a:ext cx="9610725" cy="6200775"/>
          </a:xfrm>
          <a:prstGeom prst="rect">
            <a:avLst/>
          </a:prstGeom>
        </p:spPr>
      </p:pic>
    </p:spTree>
    <p:extLst>
      <p:ext uri="{BB962C8B-B14F-4D97-AF65-F5344CB8AC3E}">
        <p14:creationId xmlns:p14="http://schemas.microsoft.com/office/powerpoint/2010/main" val="1655463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A2375E9-1D52-45F9-8D93-0C272B87467B}"/>
              </a:ext>
            </a:extLst>
          </p:cNvPr>
          <p:cNvSpPr>
            <a:spLocks noGrp="1"/>
          </p:cNvSpPr>
          <p:nvPr>
            <p:ph type="title"/>
          </p:nvPr>
        </p:nvSpPr>
        <p:spPr/>
        <p:txBody>
          <a:bodyPr/>
          <a:lstStyle/>
          <a:p>
            <a:r>
              <a:rPr lang="tr-TR" dirty="0" err="1"/>
              <a:t>Pegasus</a:t>
            </a:r>
            <a:r>
              <a:rPr lang="tr-TR" dirty="0"/>
              <a:t> Hakkında</a:t>
            </a:r>
            <a:br>
              <a:rPr lang="tr-TR" dirty="0"/>
            </a:br>
            <a:r>
              <a:rPr lang="tr-TR" dirty="0" err="1"/>
              <a:t>Visyon</a:t>
            </a:r>
            <a:r>
              <a:rPr lang="tr-TR" dirty="0"/>
              <a:t> ve Misyon</a:t>
            </a:r>
          </a:p>
        </p:txBody>
      </p:sp>
      <p:sp>
        <p:nvSpPr>
          <p:cNvPr id="3" name="İçerik Yer Tutucusu 2">
            <a:extLst>
              <a:ext uri="{FF2B5EF4-FFF2-40B4-BE49-F238E27FC236}">
                <a16:creationId xmlns:a16="http://schemas.microsoft.com/office/drawing/2014/main" id="{F1B9A745-ECFA-4B5D-ABF3-466B3F28371C}"/>
              </a:ext>
            </a:extLst>
          </p:cNvPr>
          <p:cNvSpPr>
            <a:spLocks noGrp="1"/>
          </p:cNvSpPr>
          <p:nvPr>
            <p:ph idx="1"/>
          </p:nvPr>
        </p:nvSpPr>
        <p:spPr/>
        <p:txBody>
          <a:bodyPr>
            <a:normAutofit/>
          </a:bodyPr>
          <a:lstStyle/>
          <a:p>
            <a:pPr marL="0" indent="0">
              <a:buNone/>
            </a:pPr>
            <a:r>
              <a:rPr lang="tr-TR" sz="2400" u="sng" dirty="0"/>
              <a:t>Misyonumuz</a:t>
            </a:r>
          </a:p>
          <a:p>
            <a:pPr>
              <a:buFont typeface="Arial" panose="020B0604020202020204" pitchFamily="34" charset="0"/>
              <a:buChar char="•"/>
            </a:pPr>
            <a:r>
              <a:rPr lang="tr-TR" sz="2400" dirty="0"/>
              <a:t>Havayoluyla yolculuğun herkesin hakkı olduğuna inanıyoruz. </a:t>
            </a:r>
            <a:r>
              <a:rPr lang="tr-TR" sz="2400" dirty="0" err="1"/>
              <a:t>Pegasus</a:t>
            </a:r>
            <a:r>
              <a:rPr lang="tr-TR" sz="2400" dirty="0"/>
              <a:t> Ailesi, tedarikçilerimiz ve iş ortaklarımız hep birlikte bunun için çalışıyoruz.</a:t>
            </a:r>
          </a:p>
          <a:p>
            <a:pPr marL="0" indent="0">
              <a:buNone/>
            </a:pPr>
            <a:r>
              <a:rPr lang="tr-TR" sz="2400" u="sng" dirty="0"/>
              <a:t>Vizyonumuz</a:t>
            </a:r>
          </a:p>
          <a:p>
            <a:pPr>
              <a:buFont typeface="Arial" panose="020B0604020202020204" pitchFamily="34" charset="0"/>
              <a:buChar char="•"/>
            </a:pPr>
            <a:r>
              <a:rPr lang="tr-TR" sz="2400" dirty="0"/>
              <a:t>Yenilikçi, akılcı, ilkeli ve sorumlu yaklaşımımızla bölgemizde lider ekonomik havayolu olmak.</a:t>
            </a:r>
          </a:p>
        </p:txBody>
      </p:sp>
    </p:spTree>
    <p:extLst>
      <p:ext uri="{BB962C8B-B14F-4D97-AF65-F5344CB8AC3E}">
        <p14:creationId xmlns:p14="http://schemas.microsoft.com/office/powerpoint/2010/main" val="8978363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BD513703-DD16-4E1C-B91B-F6D981876C49}"/>
              </a:ext>
            </a:extLst>
          </p:cNvPr>
          <p:cNvPicPr>
            <a:picLocks noChangeAspect="1"/>
          </p:cNvPicPr>
          <p:nvPr/>
        </p:nvPicPr>
        <p:blipFill>
          <a:blip r:embed="rId2"/>
          <a:stretch>
            <a:fillRect/>
          </a:stretch>
        </p:blipFill>
        <p:spPr>
          <a:xfrm>
            <a:off x="681037" y="371475"/>
            <a:ext cx="10829925" cy="6115050"/>
          </a:xfrm>
          <a:prstGeom prst="rect">
            <a:avLst/>
          </a:prstGeom>
        </p:spPr>
      </p:pic>
    </p:spTree>
    <p:extLst>
      <p:ext uri="{BB962C8B-B14F-4D97-AF65-F5344CB8AC3E}">
        <p14:creationId xmlns:p14="http://schemas.microsoft.com/office/powerpoint/2010/main" val="18940868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193D21D6-0259-404C-A676-28F129DBA55D}"/>
              </a:ext>
            </a:extLst>
          </p:cNvPr>
          <p:cNvSpPr>
            <a:spLocks noGrp="1"/>
          </p:cNvSpPr>
          <p:nvPr>
            <p:ph type="title"/>
          </p:nvPr>
        </p:nvSpPr>
        <p:spPr/>
        <p:txBody>
          <a:bodyPr/>
          <a:lstStyle/>
          <a:p>
            <a:r>
              <a:rPr lang="tr-TR" b="1" dirty="0"/>
              <a:t>Finansal Tablo Analizi </a:t>
            </a:r>
            <a:br>
              <a:rPr lang="tr-TR" b="1" dirty="0"/>
            </a:br>
            <a:r>
              <a:rPr lang="tr-TR" b="1" dirty="0"/>
              <a:t>Gelirler </a:t>
            </a:r>
            <a:endParaRPr lang="tr-TR" dirty="0"/>
          </a:p>
        </p:txBody>
      </p:sp>
      <p:pic>
        <p:nvPicPr>
          <p:cNvPr id="4" name="İçerik Yer Tutucusu 3">
            <a:extLst>
              <a:ext uri="{FF2B5EF4-FFF2-40B4-BE49-F238E27FC236}">
                <a16:creationId xmlns:a16="http://schemas.microsoft.com/office/drawing/2014/main" id="{7029E9EA-A8D2-4FB5-A370-17D8803168C0}"/>
              </a:ext>
            </a:extLst>
          </p:cNvPr>
          <p:cNvPicPr>
            <a:picLocks noGrp="1" noChangeAspect="1"/>
          </p:cNvPicPr>
          <p:nvPr>
            <p:ph idx="1"/>
          </p:nvPr>
        </p:nvPicPr>
        <p:blipFill>
          <a:blip r:embed="rId2"/>
          <a:stretch>
            <a:fillRect/>
          </a:stretch>
        </p:blipFill>
        <p:spPr>
          <a:xfrm>
            <a:off x="1096963" y="2118556"/>
            <a:ext cx="10058400" cy="3478138"/>
          </a:xfrm>
          <a:prstGeom prst="rect">
            <a:avLst/>
          </a:prstGeom>
        </p:spPr>
      </p:pic>
    </p:spTree>
    <p:extLst>
      <p:ext uri="{BB962C8B-B14F-4D97-AF65-F5344CB8AC3E}">
        <p14:creationId xmlns:p14="http://schemas.microsoft.com/office/powerpoint/2010/main" val="8792443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850B8DE9-8246-4DE5-BC7C-9BA0B3E4CD8B}"/>
              </a:ext>
            </a:extLst>
          </p:cNvPr>
          <p:cNvSpPr>
            <a:spLocks noGrp="1"/>
          </p:cNvSpPr>
          <p:nvPr>
            <p:ph type="title"/>
          </p:nvPr>
        </p:nvSpPr>
        <p:spPr/>
        <p:txBody>
          <a:bodyPr/>
          <a:lstStyle/>
          <a:p>
            <a:r>
              <a:rPr lang="tr-TR" b="1" dirty="0"/>
              <a:t>Finansal Tablo Analizi </a:t>
            </a:r>
            <a:br>
              <a:rPr lang="tr-TR" b="1" dirty="0"/>
            </a:br>
            <a:r>
              <a:rPr lang="tr-TR" b="1" dirty="0" err="1"/>
              <a:t>Operasyonel</a:t>
            </a:r>
            <a:r>
              <a:rPr lang="tr-TR" b="1" dirty="0"/>
              <a:t> Kârlılık </a:t>
            </a:r>
            <a:endParaRPr lang="tr-TR" dirty="0"/>
          </a:p>
        </p:txBody>
      </p:sp>
      <p:pic>
        <p:nvPicPr>
          <p:cNvPr id="4" name="İçerik Yer Tutucusu 3">
            <a:extLst>
              <a:ext uri="{FF2B5EF4-FFF2-40B4-BE49-F238E27FC236}">
                <a16:creationId xmlns:a16="http://schemas.microsoft.com/office/drawing/2014/main" id="{D76B0E89-3F2C-425E-8E0F-AB14C8E259F6}"/>
              </a:ext>
            </a:extLst>
          </p:cNvPr>
          <p:cNvPicPr>
            <a:picLocks noGrp="1" noChangeAspect="1"/>
          </p:cNvPicPr>
          <p:nvPr>
            <p:ph idx="1"/>
          </p:nvPr>
        </p:nvPicPr>
        <p:blipFill>
          <a:blip r:embed="rId2"/>
          <a:stretch>
            <a:fillRect/>
          </a:stretch>
        </p:blipFill>
        <p:spPr>
          <a:xfrm>
            <a:off x="1096963" y="2058403"/>
            <a:ext cx="10058400" cy="3598445"/>
          </a:xfrm>
          <a:prstGeom prst="rect">
            <a:avLst/>
          </a:prstGeom>
        </p:spPr>
      </p:pic>
    </p:spTree>
    <p:extLst>
      <p:ext uri="{BB962C8B-B14F-4D97-AF65-F5344CB8AC3E}">
        <p14:creationId xmlns:p14="http://schemas.microsoft.com/office/powerpoint/2010/main" val="27525881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613C3E7-1EAC-4BE8-A7DA-6D653C02AD4C}"/>
              </a:ext>
            </a:extLst>
          </p:cNvPr>
          <p:cNvSpPr>
            <a:spLocks noGrp="1"/>
          </p:cNvSpPr>
          <p:nvPr>
            <p:ph type="title"/>
          </p:nvPr>
        </p:nvSpPr>
        <p:spPr/>
        <p:txBody>
          <a:bodyPr/>
          <a:lstStyle/>
          <a:p>
            <a:r>
              <a:rPr lang="tr-TR" b="1" dirty="0"/>
              <a:t>Finansal Tablo Analizi </a:t>
            </a:r>
            <a:br>
              <a:rPr lang="tr-TR" b="1" dirty="0"/>
            </a:br>
            <a:r>
              <a:rPr lang="tr-TR" b="1" dirty="0"/>
              <a:t>Borçluluk </a:t>
            </a:r>
            <a:endParaRPr lang="tr-TR" dirty="0"/>
          </a:p>
        </p:txBody>
      </p:sp>
      <p:pic>
        <p:nvPicPr>
          <p:cNvPr id="4" name="İçerik Yer Tutucusu 3">
            <a:extLst>
              <a:ext uri="{FF2B5EF4-FFF2-40B4-BE49-F238E27FC236}">
                <a16:creationId xmlns:a16="http://schemas.microsoft.com/office/drawing/2014/main" id="{0E121DC2-4658-44A3-B874-25A1F6C98D32}"/>
              </a:ext>
            </a:extLst>
          </p:cNvPr>
          <p:cNvPicPr>
            <a:picLocks noGrp="1" noChangeAspect="1"/>
          </p:cNvPicPr>
          <p:nvPr>
            <p:ph idx="1"/>
          </p:nvPr>
        </p:nvPicPr>
        <p:blipFill>
          <a:blip r:embed="rId2"/>
          <a:stretch>
            <a:fillRect/>
          </a:stretch>
        </p:blipFill>
        <p:spPr>
          <a:xfrm>
            <a:off x="1096963" y="2059822"/>
            <a:ext cx="10058400" cy="3595606"/>
          </a:xfrm>
          <a:prstGeom prst="rect">
            <a:avLst/>
          </a:prstGeom>
        </p:spPr>
      </p:pic>
    </p:spTree>
    <p:extLst>
      <p:ext uri="{BB962C8B-B14F-4D97-AF65-F5344CB8AC3E}">
        <p14:creationId xmlns:p14="http://schemas.microsoft.com/office/powerpoint/2010/main" val="3991505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93571DC0-11B5-46B5-AF0A-0B08C4896827}"/>
              </a:ext>
            </a:extLst>
          </p:cNvPr>
          <p:cNvSpPr>
            <a:spLocks noGrp="1"/>
          </p:cNvSpPr>
          <p:nvPr>
            <p:ph type="title"/>
          </p:nvPr>
        </p:nvSpPr>
        <p:spPr/>
        <p:txBody>
          <a:bodyPr/>
          <a:lstStyle/>
          <a:p>
            <a:r>
              <a:rPr lang="tr-TR" b="1" dirty="0"/>
              <a:t>Finansal Tablo Analizi </a:t>
            </a:r>
            <a:br>
              <a:rPr lang="tr-TR" b="1" dirty="0"/>
            </a:br>
            <a:r>
              <a:rPr lang="tr-TR" b="1" dirty="0"/>
              <a:t>Borçluluk </a:t>
            </a:r>
            <a:endParaRPr lang="tr-TR" dirty="0"/>
          </a:p>
        </p:txBody>
      </p:sp>
      <p:pic>
        <p:nvPicPr>
          <p:cNvPr id="4" name="İçerik Yer Tutucusu 3">
            <a:extLst>
              <a:ext uri="{FF2B5EF4-FFF2-40B4-BE49-F238E27FC236}">
                <a16:creationId xmlns:a16="http://schemas.microsoft.com/office/drawing/2014/main" id="{4CCEF074-7188-4BE5-ABC7-EF665A232A61}"/>
              </a:ext>
            </a:extLst>
          </p:cNvPr>
          <p:cNvPicPr>
            <a:picLocks noGrp="1" noChangeAspect="1"/>
          </p:cNvPicPr>
          <p:nvPr>
            <p:ph idx="1"/>
          </p:nvPr>
        </p:nvPicPr>
        <p:blipFill>
          <a:blip r:embed="rId2"/>
          <a:stretch>
            <a:fillRect/>
          </a:stretch>
        </p:blipFill>
        <p:spPr>
          <a:xfrm>
            <a:off x="1096963" y="2081006"/>
            <a:ext cx="10058400" cy="3553239"/>
          </a:xfrm>
          <a:prstGeom prst="rect">
            <a:avLst/>
          </a:prstGeom>
        </p:spPr>
      </p:pic>
    </p:spTree>
    <p:extLst>
      <p:ext uri="{BB962C8B-B14F-4D97-AF65-F5344CB8AC3E}">
        <p14:creationId xmlns:p14="http://schemas.microsoft.com/office/powerpoint/2010/main" val="20393115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3AF196F-EDA0-4765-B20D-54D41AABCE35}"/>
              </a:ext>
            </a:extLst>
          </p:cNvPr>
          <p:cNvSpPr>
            <a:spLocks noGrp="1"/>
          </p:cNvSpPr>
          <p:nvPr>
            <p:ph type="title"/>
          </p:nvPr>
        </p:nvSpPr>
        <p:spPr/>
        <p:txBody>
          <a:bodyPr/>
          <a:lstStyle/>
          <a:p>
            <a:r>
              <a:rPr lang="tr-TR" dirty="0"/>
              <a:t>Likidite - Cari Oranı (2018)</a:t>
            </a:r>
          </a:p>
        </p:txBody>
      </p:sp>
      <p:sp>
        <p:nvSpPr>
          <p:cNvPr id="3" name="İçerik Yer Tutucusu 2">
            <a:extLst>
              <a:ext uri="{FF2B5EF4-FFF2-40B4-BE49-F238E27FC236}">
                <a16:creationId xmlns:a16="http://schemas.microsoft.com/office/drawing/2014/main" id="{134999A9-29A5-45A5-85F0-F7C21CAC1A67}"/>
              </a:ext>
            </a:extLst>
          </p:cNvPr>
          <p:cNvSpPr>
            <a:spLocks noGrp="1"/>
          </p:cNvSpPr>
          <p:nvPr>
            <p:ph idx="1"/>
          </p:nvPr>
        </p:nvSpPr>
        <p:spPr>
          <a:xfrm>
            <a:off x="1097280" y="2696066"/>
            <a:ext cx="10058400" cy="3173028"/>
          </a:xfrm>
        </p:spPr>
        <p:txBody>
          <a:bodyPr>
            <a:normAutofit/>
          </a:bodyPr>
          <a:lstStyle/>
          <a:p>
            <a:r>
              <a:rPr lang="tr-TR" sz="2400" u="sng" dirty="0"/>
              <a:t>DÖNEN VARLIKLAR___</a:t>
            </a:r>
            <a:r>
              <a:rPr lang="tr-TR" sz="2400" dirty="0"/>
              <a:t>     </a:t>
            </a:r>
            <a:r>
              <a:rPr lang="tr-TR" sz="2400" u="sng" dirty="0"/>
              <a:t> 4.412.080.391_</a:t>
            </a:r>
            <a:r>
              <a:rPr lang="tr-TR" sz="2400" dirty="0"/>
              <a:t> = 1,24</a:t>
            </a:r>
          </a:p>
          <a:p>
            <a:r>
              <a:rPr lang="tr-TR" sz="2400" dirty="0"/>
              <a:t>KISA VADELİ BORÇLAR       3.554.371.119</a:t>
            </a:r>
          </a:p>
          <a:p>
            <a:endParaRPr lang="tr-TR" sz="2400" dirty="0"/>
          </a:p>
          <a:p>
            <a:r>
              <a:rPr lang="tr-TR" sz="2400" dirty="0">
                <a:latin typeface="Arial" panose="020B0604020202020204" pitchFamily="34" charset="0"/>
                <a:cs typeface="Arial" panose="020B0604020202020204" pitchFamily="34" charset="0"/>
              </a:rPr>
              <a:t>En az referans 1-2 arası olmalıdır.</a:t>
            </a:r>
            <a:endParaRPr lang="tr-TR" sz="2400" dirty="0">
              <a:solidFill>
                <a:srgbClr val="00B050"/>
              </a:solidFill>
              <a:latin typeface="Arial" panose="020B0604020202020204" pitchFamily="34" charset="0"/>
              <a:cs typeface="Arial" panose="020B0604020202020204" pitchFamily="34" charset="0"/>
            </a:endParaRPr>
          </a:p>
          <a:p>
            <a:endParaRPr lang="tr-TR" sz="2400" dirty="0"/>
          </a:p>
          <a:p>
            <a:endParaRPr lang="tr-TR" sz="2400" dirty="0"/>
          </a:p>
        </p:txBody>
      </p:sp>
    </p:spTree>
    <p:extLst>
      <p:ext uri="{BB962C8B-B14F-4D97-AF65-F5344CB8AC3E}">
        <p14:creationId xmlns:p14="http://schemas.microsoft.com/office/powerpoint/2010/main" val="24119721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20338C9E-25A9-4719-85FF-3199726D3DED}"/>
              </a:ext>
            </a:extLst>
          </p:cNvPr>
          <p:cNvSpPr>
            <a:spLocks noGrp="1"/>
          </p:cNvSpPr>
          <p:nvPr>
            <p:ph type="title"/>
          </p:nvPr>
        </p:nvSpPr>
        <p:spPr/>
        <p:txBody>
          <a:bodyPr/>
          <a:lstStyle/>
          <a:p>
            <a:r>
              <a:rPr lang="tr-TR" dirty="0">
                <a:solidFill>
                  <a:schemeClr val="tx1"/>
                </a:solidFill>
              </a:rPr>
              <a:t>Likidite Asit-Test Oranı (2018)</a:t>
            </a:r>
            <a:endParaRPr lang="tr-TR" dirty="0"/>
          </a:p>
        </p:txBody>
      </p:sp>
      <p:sp>
        <p:nvSpPr>
          <p:cNvPr id="3" name="İçerik Yer Tutucusu 2">
            <a:extLst>
              <a:ext uri="{FF2B5EF4-FFF2-40B4-BE49-F238E27FC236}">
                <a16:creationId xmlns:a16="http://schemas.microsoft.com/office/drawing/2014/main" id="{B20ED44E-FF93-4B97-9E9E-DD7A4DAAAA97}"/>
              </a:ext>
            </a:extLst>
          </p:cNvPr>
          <p:cNvSpPr>
            <a:spLocks noGrp="1"/>
          </p:cNvSpPr>
          <p:nvPr>
            <p:ph idx="1"/>
          </p:nvPr>
        </p:nvSpPr>
        <p:spPr>
          <a:xfrm>
            <a:off x="1097280" y="2752626"/>
            <a:ext cx="10058400" cy="3116467"/>
          </a:xfrm>
        </p:spPr>
        <p:txBody>
          <a:bodyPr>
            <a:normAutofit/>
          </a:bodyPr>
          <a:lstStyle/>
          <a:p>
            <a:r>
              <a:rPr lang="tr-TR" sz="2400" u="sng" dirty="0"/>
              <a:t>DÖNEN VAR. - STOKLAR___</a:t>
            </a:r>
            <a:r>
              <a:rPr lang="tr-TR" sz="2400" dirty="0"/>
              <a:t>     </a:t>
            </a:r>
            <a:r>
              <a:rPr lang="tr-TR" sz="2400" u="sng" dirty="0"/>
              <a:t> 4.412.080.391 – 58.182.322_</a:t>
            </a:r>
            <a:r>
              <a:rPr lang="tr-TR" sz="2400" dirty="0"/>
              <a:t> = 1,22</a:t>
            </a:r>
          </a:p>
          <a:p>
            <a:r>
              <a:rPr lang="tr-TR" sz="2400" dirty="0"/>
              <a:t>KISA VADELİ BORÇLAR                            3.554.371.119</a:t>
            </a:r>
          </a:p>
          <a:p>
            <a:endParaRPr lang="tr-TR" sz="2400" dirty="0"/>
          </a:p>
          <a:p>
            <a:endParaRPr lang="tr-TR" sz="2400" dirty="0"/>
          </a:p>
          <a:p>
            <a:r>
              <a:rPr lang="tr-TR" sz="2400" dirty="0">
                <a:latin typeface="Arial" panose="020B0604020202020204" pitchFamily="34" charset="0"/>
                <a:cs typeface="Arial" panose="020B0604020202020204" pitchFamily="34" charset="0"/>
              </a:rPr>
              <a:t>Referans 1-2 olması beklenir.</a:t>
            </a:r>
          </a:p>
          <a:p>
            <a:endParaRPr lang="tr-TR" sz="2400" dirty="0"/>
          </a:p>
        </p:txBody>
      </p:sp>
    </p:spTree>
    <p:extLst>
      <p:ext uri="{BB962C8B-B14F-4D97-AF65-F5344CB8AC3E}">
        <p14:creationId xmlns:p14="http://schemas.microsoft.com/office/powerpoint/2010/main" val="3998532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712D51-6A8A-4419-829E-83AD71BA0287}"/>
              </a:ext>
            </a:extLst>
          </p:cNvPr>
          <p:cNvSpPr>
            <a:spLocks noGrp="1"/>
          </p:cNvSpPr>
          <p:nvPr>
            <p:ph type="title"/>
          </p:nvPr>
        </p:nvSpPr>
        <p:spPr/>
        <p:txBody>
          <a:bodyPr/>
          <a:lstStyle/>
          <a:p>
            <a:r>
              <a:rPr lang="tr-TR" dirty="0"/>
              <a:t>Nakit Oranı (2018)</a:t>
            </a:r>
          </a:p>
        </p:txBody>
      </p:sp>
      <p:sp>
        <p:nvSpPr>
          <p:cNvPr id="3" name="İçerik Yer Tutucusu 2">
            <a:extLst>
              <a:ext uri="{FF2B5EF4-FFF2-40B4-BE49-F238E27FC236}">
                <a16:creationId xmlns:a16="http://schemas.microsoft.com/office/drawing/2014/main" id="{8516D07E-BDE9-4565-8632-A0E9B83814AC}"/>
              </a:ext>
            </a:extLst>
          </p:cNvPr>
          <p:cNvSpPr>
            <a:spLocks noGrp="1"/>
          </p:cNvSpPr>
          <p:nvPr>
            <p:ph idx="1"/>
          </p:nvPr>
        </p:nvSpPr>
        <p:spPr>
          <a:xfrm>
            <a:off x="1097280" y="2799760"/>
            <a:ext cx="10058400" cy="3069333"/>
          </a:xfrm>
        </p:spPr>
        <p:txBody>
          <a:bodyPr>
            <a:normAutofit/>
          </a:bodyPr>
          <a:lstStyle/>
          <a:p>
            <a:pPr lvl="0"/>
            <a:r>
              <a:rPr lang="tr-TR" sz="2400" u="sng" dirty="0"/>
              <a:t>NAKİT KARŞ. VARLIKLAR</a:t>
            </a:r>
            <a:r>
              <a:rPr lang="tr-TR" sz="2400" dirty="0"/>
              <a:t> = </a:t>
            </a:r>
            <a:r>
              <a:rPr lang="tr-TR" sz="2400" u="sng" dirty="0"/>
              <a:t>2.741.044.971</a:t>
            </a:r>
            <a:r>
              <a:rPr lang="tr-TR" sz="2400" dirty="0"/>
              <a:t>  = </a:t>
            </a:r>
            <a:r>
              <a:rPr lang="tr-TR" sz="2400" u="sng" dirty="0"/>
              <a:t>0,77</a:t>
            </a:r>
          </a:p>
          <a:p>
            <a:pPr lvl="0"/>
            <a:r>
              <a:rPr lang="tr-TR" sz="2400" dirty="0"/>
              <a:t>KISA VADELİ BORÇLAR       3.554.371.119</a:t>
            </a:r>
          </a:p>
          <a:p>
            <a:endParaRPr lang="tr-TR" sz="2400" dirty="0"/>
          </a:p>
        </p:txBody>
      </p:sp>
    </p:spTree>
    <p:extLst>
      <p:ext uri="{BB962C8B-B14F-4D97-AF65-F5344CB8AC3E}">
        <p14:creationId xmlns:p14="http://schemas.microsoft.com/office/powerpoint/2010/main" val="17836420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500B0A24-7021-49B1-83CB-6BCE954330B1}"/>
              </a:ext>
            </a:extLst>
          </p:cNvPr>
          <p:cNvSpPr>
            <a:spLocks noGrp="1"/>
          </p:cNvSpPr>
          <p:nvPr>
            <p:ph type="title"/>
          </p:nvPr>
        </p:nvSpPr>
        <p:spPr/>
        <p:txBody>
          <a:bodyPr/>
          <a:lstStyle/>
          <a:p>
            <a:r>
              <a:rPr lang="tr-TR" dirty="0"/>
              <a:t>Borçların Aktiflere Oranı (2018)</a:t>
            </a:r>
          </a:p>
        </p:txBody>
      </p:sp>
      <p:sp>
        <p:nvSpPr>
          <p:cNvPr id="3" name="İçerik Yer Tutucusu 2">
            <a:extLst>
              <a:ext uri="{FF2B5EF4-FFF2-40B4-BE49-F238E27FC236}">
                <a16:creationId xmlns:a16="http://schemas.microsoft.com/office/drawing/2014/main" id="{866FA750-A4E0-4CAF-BBFF-56A69AC78784}"/>
              </a:ext>
            </a:extLst>
          </p:cNvPr>
          <p:cNvSpPr>
            <a:spLocks noGrp="1"/>
          </p:cNvSpPr>
          <p:nvPr>
            <p:ph idx="1"/>
          </p:nvPr>
        </p:nvSpPr>
        <p:spPr>
          <a:xfrm>
            <a:off x="1097280" y="2743200"/>
            <a:ext cx="10058400" cy="3125894"/>
          </a:xfrm>
        </p:spPr>
        <p:txBody>
          <a:bodyPr>
            <a:normAutofit/>
          </a:bodyPr>
          <a:lstStyle/>
          <a:p>
            <a:r>
              <a:rPr lang="tr-TR" sz="2400" u="sng" dirty="0">
                <a:latin typeface="Arial" panose="020B0604020202020204" pitchFamily="34" charset="0"/>
                <a:cs typeface="Arial" panose="020B0604020202020204" pitchFamily="34" charset="0"/>
              </a:rPr>
              <a:t>TOPL BORÇ    =</a:t>
            </a:r>
            <a:r>
              <a:rPr lang="tr-TR" sz="2400" dirty="0">
                <a:latin typeface="Arial" panose="020B0604020202020204" pitchFamily="34" charset="0"/>
                <a:cs typeface="Arial" panose="020B0604020202020204" pitchFamily="34" charset="0"/>
              </a:rPr>
              <a:t>   </a:t>
            </a:r>
            <a:r>
              <a:rPr lang="tr-TR" sz="2400" u="sng" dirty="0">
                <a:latin typeface="Arial" panose="020B0604020202020204" pitchFamily="34" charset="0"/>
                <a:cs typeface="Arial" panose="020B0604020202020204" pitchFamily="34" charset="0"/>
              </a:rPr>
              <a:t>  9.949.439.888 </a:t>
            </a:r>
            <a:r>
              <a:rPr lang="tr-TR" sz="2400" dirty="0">
                <a:latin typeface="Arial" panose="020B0604020202020204" pitchFamily="34" charset="0"/>
                <a:cs typeface="Arial" panose="020B0604020202020204" pitchFamily="34" charset="0"/>
              </a:rPr>
              <a:t>  = 0,72</a:t>
            </a:r>
          </a:p>
          <a:p>
            <a:r>
              <a:rPr lang="tr-TR" sz="2400" dirty="0">
                <a:latin typeface="Arial" panose="020B0604020202020204" pitchFamily="34" charset="0"/>
                <a:cs typeface="Arial" panose="020B0604020202020204" pitchFamily="34" charset="0"/>
              </a:rPr>
              <a:t>TOPLAM AKTİF     13.664.887.536</a:t>
            </a:r>
          </a:p>
          <a:p>
            <a:endParaRPr lang="tr-TR" sz="2400" dirty="0"/>
          </a:p>
        </p:txBody>
      </p:sp>
    </p:spTree>
    <p:extLst>
      <p:ext uri="{BB962C8B-B14F-4D97-AF65-F5344CB8AC3E}">
        <p14:creationId xmlns:p14="http://schemas.microsoft.com/office/powerpoint/2010/main" val="8021029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F9F472C-E82D-419C-89D6-701E629FC547}"/>
              </a:ext>
            </a:extLst>
          </p:cNvPr>
          <p:cNvSpPr>
            <a:spLocks noGrp="1"/>
          </p:cNvSpPr>
          <p:nvPr>
            <p:ph type="title"/>
          </p:nvPr>
        </p:nvSpPr>
        <p:spPr/>
        <p:txBody>
          <a:bodyPr/>
          <a:lstStyle/>
          <a:p>
            <a:r>
              <a:rPr lang="tr-TR" dirty="0"/>
              <a:t>Toplam Borçların </a:t>
            </a:r>
            <a:br>
              <a:rPr lang="tr-TR" dirty="0"/>
            </a:br>
            <a:r>
              <a:rPr lang="tr-TR" dirty="0"/>
              <a:t>Öz Sermayeye Oranı (2018)</a:t>
            </a:r>
          </a:p>
        </p:txBody>
      </p:sp>
      <p:sp>
        <p:nvSpPr>
          <p:cNvPr id="3" name="İçerik Yer Tutucusu 2">
            <a:extLst>
              <a:ext uri="{FF2B5EF4-FFF2-40B4-BE49-F238E27FC236}">
                <a16:creationId xmlns:a16="http://schemas.microsoft.com/office/drawing/2014/main" id="{079BED4D-1758-4B14-A4A2-547EA24B5F35}"/>
              </a:ext>
            </a:extLst>
          </p:cNvPr>
          <p:cNvSpPr>
            <a:spLocks noGrp="1"/>
          </p:cNvSpPr>
          <p:nvPr>
            <p:ph idx="1"/>
          </p:nvPr>
        </p:nvSpPr>
        <p:spPr>
          <a:xfrm>
            <a:off x="1097280" y="2978870"/>
            <a:ext cx="10058400" cy="2890224"/>
          </a:xfrm>
        </p:spPr>
        <p:txBody>
          <a:bodyPr/>
          <a:lstStyle/>
          <a:p>
            <a:r>
              <a:rPr lang="tr-TR" u="sng" dirty="0">
                <a:latin typeface="Arial" panose="020B0604020202020204" pitchFamily="34" charset="0"/>
                <a:cs typeface="Arial" panose="020B0604020202020204" pitchFamily="34" charset="0"/>
              </a:rPr>
              <a:t>TOPL BORÇ    =</a:t>
            </a:r>
            <a:r>
              <a:rPr lang="tr-TR" dirty="0">
                <a:latin typeface="Arial" panose="020B0604020202020204" pitchFamily="34" charset="0"/>
                <a:cs typeface="Arial" panose="020B0604020202020204" pitchFamily="34" charset="0"/>
              </a:rPr>
              <a:t>   </a:t>
            </a:r>
            <a:r>
              <a:rPr lang="tr-TR" u="sng" dirty="0">
                <a:latin typeface="Arial" panose="020B0604020202020204" pitchFamily="34" charset="0"/>
                <a:cs typeface="Arial" panose="020B0604020202020204" pitchFamily="34" charset="0"/>
              </a:rPr>
              <a:t> 9.949.439.888 </a:t>
            </a:r>
            <a:r>
              <a:rPr lang="tr-TR" dirty="0">
                <a:latin typeface="Arial" panose="020B0604020202020204" pitchFamily="34" charset="0"/>
                <a:cs typeface="Arial" panose="020B0604020202020204" pitchFamily="34" charset="0"/>
              </a:rPr>
              <a:t>  =  2,65</a:t>
            </a:r>
          </a:p>
          <a:p>
            <a:r>
              <a:rPr lang="tr-TR" dirty="0">
                <a:latin typeface="Arial" panose="020B0604020202020204" pitchFamily="34" charset="0"/>
                <a:cs typeface="Arial" panose="020B0604020202020204" pitchFamily="34" charset="0"/>
              </a:rPr>
              <a:t>ÖZ SERMAYE       3.753.058.255 </a:t>
            </a:r>
          </a:p>
          <a:p>
            <a:endParaRPr lang="tr-TR" dirty="0"/>
          </a:p>
        </p:txBody>
      </p:sp>
    </p:spTree>
    <p:extLst>
      <p:ext uri="{BB962C8B-B14F-4D97-AF65-F5344CB8AC3E}">
        <p14:creationId xmlns:p14="http://schemas.microsoft.com/office/powerpoint/2010/main" val="1854038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E340F02-ADC0-4E0B-9C1D-B25CE6AC7EA0}"/>
              </a:ext>
            </a:extLst>
          </p:cNvPr>
          <p:cNvSpPr>
            <a:spLocks noGrp="1"/>
          </p:cNvSpPr>
          <p:nvPr>
            <p:ph type="title"/>
          </p:nvPr>
        </p:nvSpPr>
        <p:spPr/>
        <p:txBody>
          <a:bodyPr/>
          <a:lstStyle/>
          <a:p>
            <a:r>
              <a:rPr lang="tr-TR" dirty="0" err="1"/>
              <a:t>Pegasus</a:t>
            </a:r>
            <a:br>
              <a:rPr lang="tr-TR" dirty="0"/>
            </a:br>
            <a:r>
              <a:rPr lang="tr-TR" dirty="0"/>
              <a:t>Stratejik Hedefleri</a:t>
            </a:r>
          </a:p>
        </p:txBody>
      </p:sp>
      <p:sp>
        <p:nvSpPr>
          <p:cNvPr id="3" name="İçerik Yer Tutucusu 2">
            <a:extLst>
              <a:ext uri="{FF2B5EF4-FFF2-40B4-BE49-F238E27FC236}">
                <a16:creationId xmlns:a16="http://schemas.microsoft.com/office/drawing/2014/main" id="{7D2A80EB-A416-4D90-8471-F87008D09A16}"/>
              </a:ext>
            </a:extLst>
          </p:cNvPr>
          <p:cNvSpPr>
            <a:spLocks noGrp="1"/>
          </p:cNvSpPr>
          <p:nvPr>
            <p:ph idx="1"/>
          </p:nvPr>
        </p:nvSpPr>
        <p:spPr/>
        <p:txBody>
          <a:bodyPr>
            <a:normAutofit/>
          </a:bodyPr>
          <a:lstStyle/>
          <a:p>
            <a:pPr>
              <a:buFont typeface="Arial" panose="020B0604020202020204" pitchFamily="34" charset="0"/>
              <a:buChar char="•"/>
            </a:pPr>
            <a:endParaRPr lang="tr-TR" sz="2800" dirty="0"/>
          </a:p>
          <a:p>
            <a:pPr>
              <a:buFont typeface="Arial" panose="020B0604020202020204" pitchFamily="34" charset="0"/>
              <a:buChar char="•"/>
            </a:pPr>
            <a:r>
              <a:rPr lang="tr-TR" sz="2800" dirty="0"/>
              <a:t>Operasyonların kapsamının genişletilmesine devam edilmesi</a:t>
            </a:r>
          </a:p>
          <a:p>
            <a:pPr>
              <a:buFont typeface="Arial" panose="020B0604020202020204" pitchFamily="34" charset="0"/>
              <a:buChar char="•"/>
            </a:pPr>
            <a:r>
              <a:rPr lang="tr-TR" sz="2800" dirty="0"/>
              <a:t>Uçak kullanım oranlarının azamiye çıkartılması, işletme verimliliğinin artırılması ve giderlerin azaltılması</a:t>
            </a:r>
          </a:p>
          <a:p>
            <a:pPr>
              <a:buFont typeface="Arial" panose="020B0604020202020204" pitchFamily="34" charset="0"/>
              <a:buChar char="•"/>
            </a:pPr>
            <a:r>
              <a:rPr lang="tr-TR" sz="2800" dirty="0"/>
              <a:t>Yan gelirlerin artırılması</a:t>
            </a:r>
          </a:p>
          <a:p>
            <a:pPr>
              <a:buFont typeface="Arial" panose="020B0604020202020204" pitchFamily="34" charset="0"/>
              <a:buChar char="•"/>
            </a:pPr>
            <a:r>
              <a:rPr lang="tr-TR" sz="2800" dirty="0"/>
              <a:t>Kurumsal müşterilere daha fazla odaklanılması</a:t>
            </a:r>
          </a:p>
        </p:txBody>
      </p:sp>
    </p:spTree>
    <p:extLst>
      <p:ext uri="{BB962C8B-B14F-4D97-AF65-F5344CB8AC3E}">
        <p14:creationId xmlns:p14="http://schemas.microsoft.com/office/powerpoint/2010/main" val="349456858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BE16E5B-30B0-4857-AA49-C0F253B5E280}"/>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C3BE4027-D840-4E95-876B-4D4E533E584F}"/>
              </a:ext>
            </a:extLst>
          </p:cNvPr>
          <p:cNvPicPr>
            <a:picLocks noGrp="1" noChangeAspect="1"/>
          </p:cNvPicPr>
          <p:nvPr>
            <p:ph idx="1"/>
          </p:nvPr>
        </p:nvPicPr>
        <p:blipFill>
          <a:blip r:embed="rId2"/>
          <a:stretch>
            <a:fillRect/>
          </a:stretch>
        </p:blipFill>
        <p:spPr>
          <a:xfrm>
            <a:off x="1097280" y="2491720"/>
            <a:ext cx="10201384" cy="2410217"/>
          </a:xfrm>
          <a:prstGeom prst="rect">
            <a:avLst/>
          </a:prstGeom>
        </p:spPr>
      </p:pic>
      <p:sp>
        <p:nvSpPr>
          <p:cNvPr id="5" name="Dikdörtgen 4">
            <a:extLst>
              <a:ext uri="{FF2B5EF4-FFF2-40B4-BE49-F238E27FC236}">
                <a16:creationId xmlns:a16="http://schemas.microsoft.com/office/drawing/2014/main" id="{AC0D7822-240E-4EA2-9B0E-0EDAC0B0AB55}"/>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6" name="Metin kutusu 5">
            <a:extLst>
              <a:ext uri="{FF2B5EF4-FFF2-40B4-BE49-F238E27FC236}">
                <a16:creationId xmlns:a16="http://schemas.microsoft.com/office/drawing/2014/main" id="{5E8641C4-A668-4D13-B589-9DF135874127}"/>
              </a:ext>
            </a:extLst>
          </p:cNvPr>
          <p:cNvSpPr txBox="1"/>
          <p:nvPr/>
        </p:nvSpPr>
        <p:spPr>
          <a:xfrm>
            <a:off x="8691498" y="2491720"/>
            <a:ext cx="2614818" cy="369332"/>
          </a:xfrm>
          <a:prstGeom prst="rect">
            <a:avLst/>
          </a:prstGeom>
          <a:noFill/>
        </p:spPr>
        <p:txBody>
          <a:bodyPr wrap="none" rtlCol="0">
            <a:spAutoFit/>
          </a:bodyPr>
          <a:lstStyle/>
          <a:p>
            <a:r>
              <a:rPr lang="tr-TR" dirty="0"/>
              <a:t>Şirket          -          Endüstri</a:t>
            </a:r>
          </a:p>
        </p:txBody>
      </p:sp>
    </p:spTree>
    <p:extLst>
      <p:ext uri="{BB962C8B-B14F-4D97-AF65-F5344CB8AC3E}">
        <p14:creationId xmlns:p14="http://schemas.microsoft.com/office/powerpoint/2010/main" val="5552432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BA14023-F985-4882-A616-C889A7D6C0AE}"/>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DF941915-65EC-48B9-B3B7-2788D0C568AC}"/>
              </a:ext>
            </a:extLst>
          </p:cNvPr>
          <p:cNvPicPr>
            <a:picLocks noGrp="1" noChangeAspect="1"/>
          </p:cNvPicPr>
          <p:nvPr>
            <p:ph idx="1"/>
          </p:nvPr>
        </p:nvPicPr>
        <p:blipFill>
          <a:blip r:embed="rId2"/>
          <a:stretch>
            <a:fillRect/>
          </a:stretch>
        </p:blipFill>
        <p:spPr>
          <a:xfrm>
            <a:off x="1093469" y="1737360"/>
            <a:ext cx="5618416" cy="4517981"/>
          </a:xfrm>
          <a:prstGeom prst="rect">
            <a:avLst/>
          </a:prstGeom>
        </p:spPr>
      </p:pic>
      <p:sp>
        <p:nvSpPr>
          <p:cNvPr id="5" name="Dikdörtgen 4">
            <a:extLst>
              <a:ext uri="{FF2B5EF4-FFF2-40B4-BE49-F238E27FC236}">
                <a16:creationId xmlns:a16="http://schemas.microsoft.com/office/drawing/2014/main" id="{B81F75FA-35C8-4121-A559-07A965ECF3D2}"/>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6" name="Metin kutusu 5">
            <a:extLst>
              <a:ext uri="{FF2B5EF4-FFF2-40B4-BE49-F238E27FC236}">
                <a16:creationId xmlns:a16="http://schemas.microsoft.com/office/drawing/2014/main" id="{1BD236A2-1E92-479D-9074-8E4C9D6E3BF8}"/>
              </a:ext>
            </a:extLst>
          </p:cNvPr>
          <p:cNvSpPr txBox="1"/>
          <p:nvPr/>
        </p:nvSpPr>
        <p:spPr>
          <a:xfrm>
            <a:off x="5109313" y="4461922"/>
            <a:ext cx="1669047" cy="261610"/>
          </a:xfrm>
          <a:prstGeom prst="rect">
            <a:avLst/>
          </a:prstGeom>
          <a:noFill/>
        </p:spPr>
        <p:txBody>
          <a:bodyPr wrap="none" rtlCol="0">
            <a:spAutoFit/>
          </a:bodyPr>
          <a:lstStyle/>
          <a:p>
            <a:r>
              <a:rPr lang="tr-TR" sz="1100" dirty="0"/>
              <a:t>Şirket          -          Endüstri</a:t>
            </a:r>
          </a:p>
        </p:txBody>
      </p:sp>
    </p:spTree>
    <p:extLst>
      <p:ext uri="{BB962C8B-B14F-4D97-AF65-F5344CB8AC3E}">
        <p14:creationId xmlns:p14="http://schemas.microsoft.com/office/powerpoint/2010/main" val="129558667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2272ACC-7600-4387-BD06-666CEFE27CAC}"/>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CE541F50-A78F-48E1-A459-7E3C4FA2C7AC}"/>
              </a:ext>
            </a:extLst>
          </p:cNvPr>
          <p:cNvPicPr>
            <a:picLocks noGrp="1" noChangeAspect="1"/>
          </p:cNvPicPr>
          <p:nvPr>
            <p:ph idx="1"/>
          </p:nvPr>
        </p:nvPicPr>
        <p:blipFill>
          <a:blip r:embed="rId2"/>
          <a:stretch>
            <a:fillRect/>
          </a:stretch>
        </p:blipFill>
        <p:spPr>
          <a:xfrm>
            <a:off x="1097280" y="2429317"/>
            <a:ext cx="10102816" cy="2691324"/>
          </a:xfrm>
          <a:prstGeom prst="rect">
            <a:avLst/>
          </a:prstGeom>
        </p:spPr>
      </p:pic>
      <p:sp>
        <p:nvSpPr>
          <p:cNvPr id="5" name="Dikdörtgen 4">
            <a:extLst>
              <a:ext uri="{FF2B5EF4-FFF2-40B4-BE49-F238E27FC236}">
                <a16:creationId xmlns:a16="http://schemas.microsoft.com/office/drawing/2014/main" id="{6DCE4210-913D-40C5-9C07-152BEE6EFAEE}"/>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7" name="Metin kutusu 6">
            <a:extLst>
              <a:ext uri="{FF2B5EF4-FFF2-40B4-BE49-F238E27FC236}">
                <a16:creationId xmlns:a16="http://schemas.microsoft.com/office/drawing/2014/main" id="{995B5959-A2E9-4DB1-9F54-E10B0DECDB75}"/>
              </a:ext>
            </a:extLst>
          </p:cNvPr>
          <p:cNvSpPr txBox="1"/>
          <p:nvPr/>
        </p:nvSpPr>
        <p:spPr>
          <a:xfrm>
            <a:off x="8585278" y="2429317"/>
            <a:ext cx="2614818" cy="369332"/>
          </a:xfrm>
          <a:prstGeom prst="rect">
            <a:avLst/>
          </a:prstGeom>
          <a:noFill/>
        </p:spPr>
        <p:txBody>
          <a:bodyPr wrap="none" rtlCol="0">
            <a:spAutoFit/>
          </a:bodyPr>
          <a:lstStyle/>
          <a:p>
            <a:r>
              <a:rPr lang="tr-TR" dirty="0"/>
              <a:t>Şirket          -          Endüstri</a:t>
            </a:r>
          </a:p>
        </p:txBody>
      </p:sp>
    </p:spTree>
    <p:extLst>
      <p:ext uri="{BB962C8B-B14F-4D97-AF65-F5344CB8AC3E}">
        <p14:creationId xmlns:p14="http://schemas.microsoft.com/office/powerpoint/2010/main" val="38842130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9EB32F9-1377-4162-820B-199DA11BF25D}"/>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656AA38A-8898-45F0-BAD7-EB458F2CDBFF}"/>
              </a:ext>
            </a:extLst>
          </p:cNvPr>
          <p:cNvPicPr>
            <a:picLocks noGrp="1" noChangeAspect="1"/>
          </p:cNvPicPr>
          <p:nvPr>
            <p:ph idx="1"/>
          </p:nvPr>
        </p:nvPicPr>
        <p:blipFill>
          <a:blip r:embed="rId2"/>
          <a:stretch>
            <a:fillRect/>
          </a:stretch>
        </p:blipFill>
        <p:spPr>
          <a:xfrm>
            <a:off x="1097280" y="1827410"/>
            <a:ext cx="6399290" cy="4507402"/>
          </a:xfrm>
          <a:prstGeom prst="rect">
            <a:avLst/>
          </a:prstGeom>
        </p:spPr>
      </p:pic>
      <p:sp>
        <p:nvSpPr>
          <p:cNvPr id="5" name="Dikdörtgen 4">
            <a:extLst>
              <a:ext uri="{FF2B5EF4-FFF2-40B4-BE49-F238E27FC236}">
                <a16:creationId xmlns:a16="http://schemas.microsoft.com/office/drawing/2014/main" id="{C7C580CF-DFE3-42FF-97BB-85678E643434}"/>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6" name="Metin kutusu 5">
            <a:extLst>
              <a:ext uri="{FF2B5EF4-FFF2-40B4-BE49-F238E27FC236}">
                <a16:creationId xmlns:a16="http://schemas.microsoft.com/office/drawing/2014/main" id="{645AF394-2E74-40D7-8397-3C5ACD15A805}"/>
              </a:ext>
            </a:extLst>
          </p:cNvPr>
          <p:cNvSpPr txBox="1"/>
          <p:nvPr/>
        </p:nvSpPr>
        <p:spPr>
          <a:xfrm>
            <a:off x="5750335" y="4770163"/>
            <a:ext cx="1669047" cy="261610"/>
          </a:xfrm>
          <a:prstGeom prst="rect">
            <a:avLst/>
          </a:prstGeom>
          <a:noFill/>
        </p:spPr>
        <p:txBody>
          <a:bodyPr wrap="none" rtlCol="0">
            <a:spAutoFit/>
          </a:bodyPr>
          <a:lstStyle/>
          <a:p>
            <a:r>
              <a:rPr lang="tr-TR" sz="1100" dirty="0"/>
              <a:t>Şirket          -          Endüstri</a:t>
            </a:r>
          </a:p>
        </p:txBody>
      </p:sp>
    </p:spTree>
    <p:extLst>
      <p:ext uri="{BB962C8B-B14F-4D97-AF65-F5344CB8AC3E}">
        <p14:creationId xmlns:p14="http://schemas.microsoft.com/office/powerpoint/2010/main" val="46708817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AEEBCBC-EBDE-4C64-B911-DFD888B2EDD4}"/>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2FCD4CCE-76CB-401C-96E1-3184F9F82EFB}"/>
              </a:ext>
            </a:extLst>
          </p:cNvPr>
          <p:cNvPicPr>
            <a:picLocks noGrp="1" noChangeAspect="1"/>
          </p:cNvPicPr>
          <p:nvPr>
            <p:ph idx="1"/>
          </p:nvPr>
        </p:nvPicPr>
        <p:blipFill>
          <a:blip r:embed="rId2"/>
          <a:stretch>
            <a:fillRect/>
          </a:stretch>
        </p:blipFill>
        <p:spPr>
          <a:xfrm>
            <a:off x="1097280" y="2614612"/>
            <a:ext cx="10060073" cy="2353314"/>
          </a:xfrm>
          <a:prstGeom prst="rect">
            <a:avLst/>
          </a:prstGeom>
        </p:spPr>
      </p:pic>
      <p:sp>
        <p:nvSpPr>
          <p:cNvPr id="5" name="Dikdörtgen 4">
            <a:extLst>
              <a:ext uri="{FF2B5EF4-FFF2-40B4-BE49-F238E27FC236}">
                <a16:creationId xmlns:a16="http://schemas.microsoft.com/office/drawing/2014/main" id="{30F9709C-98F2-4A56-A0E1-6C64677D54BB}"/>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6" name="Metin kutusu 5">
            <a:extLst>
              <a:ext uri="{FF2B5EF4-FFF2-40B4-BE49-F238E27FC236}">
                <a16:creationId xmlns:a16="http://schemas.microsoft.com/office/drawing/2014/main" id="{A6D7A5AF-7D5E-45E6-AD66-2BFBD5EA71BF}"/>
              </a:ext>
            </a:extLst>
          </p:cNvPr>
          <p:cNvSpPr txBox="1"/>
          <p:nvPr/>
        </p:nvSpPr>
        <p:spPr>
          <a:xfrm>
            <a:off x="8389840" y="2262096"/>
            <a:ext cx="2614818" cy="369332"/>
          </a:xfrm>
          <a:prstGeom prst="rect">
            <a:avLst/>
          </a:prstGeom>
          <a:noFill/>
        </p:spPr>
        <p:txBody>
          <a:bodyPr wrap="none" rtlCol="0">
            <a:spAutoFit/>
          </a:bodyPr>
          <a:lstStyle/>
          <a:p>
            <a:r>
              <a:rPr lang="tr-TR" dirty="0"/>
              <a:t>Şirket          -          Endüstri</a:t>
            </a:r>
          </a:p>
        </p:txBody>
      </p:sp>
    </p:spTree>
    <p:extLst>
      <p:ext uri="{BB962C8B-B14F-4D97-AF65-F5344CB8AC3E}">
        <p14:creationId xmlns:p14="http://schemas.microsoft.com/office/powerpoint/2010/main" val="420683086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FD8C9F54-AC2B-4D9D-8FA9-1BF99161DB97}"/>
              </a:ext>
            </a:extLst>
          </p:cNvPr>
          <p:cNvSpPr>
            <a:spLocks noGrp="1"/>
          </p:cNvSpPr>
          <p:nvPr>
            <p:ph type="title"/>
          </p:nvPr>
        </p:nvSpPr>
        <p:spPr/>
        <p:txBody>
          <a:bodyPr/>
          <a:lstStyle/>
          <a:p>
            <a:r>
              <a:rPr lang="tr-TR" dirty="0"/>
              <a:t>Finansal Oranlar </a:t>
            </a:r>
            <a:br>
              <a:rPr lang="tr-TR" dirty="0"/>
            </a:br>
            <a:r>
              <a:rPr lang="tr-TR" dirty="0"/>
              <a:t>Pegasus ve Endüstri Ortalamaları</a:t>
            </a:r>
          </a:p>
        </p:txBody>
      </p:sp>
      <p:pic>
        <p:nvPicPr>
          <p:cNvPr id="4" name="İçerik Yer Tutucusu 3">
            <a:extLst>
              <a:ext uri="{FF2B5EF4-FFF2-40B4-BE49-F238E27FC236}">
                <a16:creationId xmlns:a16="http://schemas.microsoft.com/office/drawing/2014/main" id="{2EF57824-3FC9-4C2B-8C24-A9FECE90ECD6}"/>
              </a:ext>
            </a:extLst>
          </p:cNvPr>
          <p:cNvPicPr>
            <a:picLocks noGrp="1" noChangeAspect="1"/>
          </p:cNvPicPr>
          <p:nvPr>
            <p:ph idx="1"/>
          </p:nvPr>
        </p:nvPicPr>
        <p:blipFill>
          <a:blip r:embed="rId2"/>
          <a:stretch>
            <a:fillRect/>
          </a:stretch>
        </p:blipFill>
        <p:spPr>
          <a:xfrm>
            <a:off x="1097280" y="1995733"/>
            <a:ext cx="10144648" cy="1350782"/>
          </a:xfrm>
          <a:prstGeom prst="rect">
            <a:avLst/>
          </a:prstGeom>
        </p:spPr>
      </p:pic>
      <p:pic>
        <p:nvPicPr>
          <p:cNvPr id="5" name="İçerik Yer Tutucusu 3">
            <a:extLst>
              <a:ext uri="{FF2B5EF4-FFF2-40B4-BE49-F238E27FC236}">
                <a16:creationId xmlns:a16="http://schemas.microsoft.com/office/drawing/2014/main" id="{E0DC4E63-0859-4170-858B-B8E825A94478}"/>
              </a:ext>
            </a:extLst>
          </p:cNvPr>
          <p:cNvPicPr>
            <a:picLocks noChangeAspect="1"/>
          </p:cNvPicPr>
          <p:nvPr/>
        </p:nvPicPr>
        <p:blipFill>
          <a:blip r:embed="rId3"/>
          <a:stretch>
            <a:fillRect/>
          </a:stretch>
        </p:blipFill>
        <p:spPr>
          <a:xfrm>
            <a:off x="1097280" y="3511485"/>
            <a:ext cx="10058400" cy="1683299"/>
          </a:xfrm>
          <a:prstGeom prst="rect">
            <a:avLst/>
          </a:prstGeom>
        </p:spPr>
      </p:pic>
      <p:sp>
        <p:nvSpPr>
          <p:cNvPr id="6" name="Dikdörtgen 5">
            <a:extLst>
              <a:ext uri="{FF2B5EF4-FFF2-40B4-BE49-F238E27FC236}">
                <a16:creationId xmlns:a16="http://schemas.microsoft.com/office/drawing/2014/main" id="{4745F695-F3A9-43AF-AED6-D2EF0720C013}"/>
              </a:ext>
            </a:extLst>
          </p:cNvPr>
          <p:cNvSpPr/>
          <p:nvPr/>
        </p:nvSpPr>
        <p:spPr>
          <a:xfrm>
            <a:off x="1097280" y="6386731"/>
            <a:ext cx="6953211" cy="369332"/>
          </a:xfrm>
          <a:prstGeom prst="rect">
            <a:avLst/>
          </a:prstGeom>
        </p:spPr>
        <p:txBody>
          <a:bodyPr wrap="square">
            <a:spAutoFit/>
          </a:bodyPr>
          <a:lstStyle/>
          <a:p>
            <a:r>
              <a:rPr lang="tr-TR" dirty="0">
                <a:solidFill>
                  <a:srgbClr val="808080"/>
                </a:solidFill>
                <a:latin typeface="Arial" panose="020B0604020202020204" pitchFamily="34" charset="0"/>
              </a:rPr>
              <a:t>TTM = </a:t>
            </a:r>
            <a:r>
              <a:rPr lang="tr-TR" dirty="0">
                <a:solidFill>
                  <a:srgbClr val="000000"/>
                </a:solidFill>
                <a:latin typeface="Arial" panose="020B0604020202020204" pitchFamily="34" charset="0"/>
              </a:rPr>
              <a:t>Son </a:t>
            </a:r>
            <a:r>
              <a:rPr lang="tr-TR" dirty="0" err="1">
                <a:solidFill>
                  <a:srgbClr val="000000"/>
                </a:solidFill>
                <a:latin typeface="Arial" panose="020B0604020202020204" pitchFamily="34" charset="0"/>
              </a:rPr>
              <a:t>Oniki</a:t>
            </a:r>
            <a:r>
              <a:rPr lang="tr-TR" dirty="0">
                <a:solidFill>
                  <a:srgbClr val="000000"/>
                </a:solidFill>
                <a:latin typeface="Arial" panose="020B0604020202020204" pitchFamily="34" charset="0"/>
              </a:rPr>
              <a:t> Ay</a:t>
            </a:r>
            <a:r>
              <a:rPr lang="tr-TR" dirty="0">
                <a:solidFill>
                  <a:srgbClr val="808080"/>
                </a:solidFill>
                <a:latin typeface="Arial" panose="020B0604020202020204" pitchFamily="34" charset="0"/>
              </a:rPr>
              <a:t>  5YA = </a:t>
            </a:r>
            <a:r>
              <a:rPr lang="tr-TR" dirty="0">
                <a:solidFill>
                  <a:srgbClr val="000000"/>
                </a:solidFill>
                <a:latin typeface="Arial" panose="020B0604020202020204" pitchFamily="34" charset="0"/>
              </a:rPr>
              <a:t>5 Yıllık Ortalama</a:t>
            </a:r>
            <a:r>
              <a:rPr lang="tr-TR" dirty="0">
                <a:solidFill>
                  <a:srgbClr val="808080"/>
                </a:solidFill>
                <a:latin typeface="Arial" panose="020B0604020202020204" pitchFamily="34" charset="0"/>
              </a:rPr>
              <a:t>  MRQ = </a:t>
            </a:r>
            <a:r>
              <a:rPr lang="tr-TR" dirty="0">
                <a:solidFill>
                  <a:srgbClr val="000000"/>
                </a:solidFill>
                <a:latin typeface="Arial" panose="020B0604020202020204" pitchFamily="34" charset="0"/>
              </a:rPr>
              <a:t>Son Çeyrek</a:t>
            </a:r>
            <a:endParaRPr lang="tr-TR" dirty="0">
              <a:solidFill>
                <a:srgbClr val="808080"/>
              </a:solidFill>
              <a:latin typeface="Arial" panose="020B0604020202020204" pitchFamily="34" charset="0"/>
            </a:endParaRPr>
          </a:p>
        </p:txBody>
      </p:sp>
      <p:sp>
        <p:nvSpPr>
          <p:cNvPr id="7" name="Metin kutusu 6">
            <a:extLst>
              <a:ext uri="{FF2B5EF4-FFF2-40B4-BE49-F238E27FC236}">
                <a16:creationId xmlns:a16="http://schemas.microsoft.com/office/drawing/2014/main" id="{D5293DB0-B41B-4B95-B7CC-BE0E95353B24}"/>
              </a:ext>
            </a:extLst>
          </p:cNvPr>
          <p:cNvSpPr txBox="1"/>
          <p:nvPr/>
        </p:nvSpPr>
        <p:spPr>
          <a:xfrm>
            <a:off x="8627110" y="1681881"/>
            <a:ext cx="2614818" cy="369332"/>
          </a:xfrm>
          <a:prstGeom prst="rect">
            <a:avLst/>
          </a:prstGeom>
          <a:noFill/>
        </p:spPr>
        <p:txBody>
          <a:bodyPr wrap="none" rtlCol="0">
            <a:spAutoFit/>
          </a:bodyPr>
          <a:lstStyle/>
          <a:p>
            <a:r>
              <a:rPr lang="tr-TR" dirty="0"/>
              <a:t>Şirket          -          Endüstri</a:t>
            </a:r>
          </a:p>
        </p:txBody>
      </p:sp>
    </p:spTree>
    <p:extLst>
      <p:ext uri="{BB962C8B-B14F-4D97-AF65-F5344CB8AC3E}">
        <p14:creationId xmlns:p14="http://schemas.microsoft.com/office/powerpoint/2010/main" val="30309760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3488DB7-C640-48A4-AB4E-7ED3A2763239}"/>
              </a:ext>
            </a:extLst>
          </p:cNvPr>
          <p:cNvSpPr>
            <a:spLocks noGrp="1"/>
          </p:cNvSpPr>
          <p:nvPr>
            <p:ph type="title"/>
          </p:nvPr>
        </p:nvSpPr>
        <p:spPr/>
        <p:txBody>
          <a:bodyPr/>
          <a:lstStyle/>
          <a:p>
            <a:r>
              <a:rPr lang="tr-TR" dirty="0"/>
              <a:t>Pegasus </a:t>
            </a:r>
            <a:br>
              <a:rPr lang="tr-TR" dirty="0"/>
            </a:br>
            <a:r>
              <a:rPr lang="tr-TR" dirty="0"/>
              <a:t>Gelir Tablosu Özeti</a:t>
            </a:r>
          </a:p>
        </p:txBody>
      </p:sp>
      <p:pic>
        <p:nvPicPr>
          <p:cNvPr id="7" name="İçerik Yer Tutucusu 6">
            <a:extLst>
              <a:ext uri="{FF2B5EF4-FFF2-40B4-BE49-F238E27FC236}">
                <a16:creationId xmlns:a16="http://schemas.microsoft.com/office/drawing/2014/main" id="{8371986F-9AAE-47D2-880E-1418EDA191B2}"/>
              </a:ext>
            </a:extLst>
          </p:cNvPr>
          <p:cNvPicPr>
            <a:picLocks noGrp="1" noChangeAspect="1"/>
          </p:cNvPicPr>
          <p:nvPr>
            <p:ph idx="1"/>
          </p:nvPr>
        </p:nvPicPr>
        <p:blipFill>
          <a:blip r:embed="rId2"/>
          <a:stretch>
            <a:fillRect/>
          </a:stretch>
        </p:blipFill>
        <p:spPr>
          <a:xfrm>
            <a:off x="1097279" y="1855362"/>
            <a:ext cx="8285247" cy="4064671"/>
          </a:xfrm>
          <a:prstGeom prst="rect">
            <a:avLst/>
          </a:prstGeom>
        </p:spPr>
      </p:pic>
      <p:sp>
        <p:nvSpPr>
          <p:cNvPr id="8" name="Dikdörtgen 7">
            <a:extLst>
              <a:ext uri="{FF2B5EF4-FFF2-40B4-BE49-F238E27FC236}">
                <a16:creationId xmlns:a16="http://schemas.microsoft.com/office/drawing/2014/main" id="{DE5F62BA-D99F-494D-8DC1-A1E4FFA979A9}"/>
              </a:ext>
            </a:extLst>
          </p:cNvPr>
          <p:cNvSpPr/>
          <p:nvPr/>
        </p:nvSpPr>
        <p:spPr>
          <a:xfrm>
            <a:off x="1097279" y="6386731"/>
            <a:ext cx="4361468" cy="369332"/>
          </a:xfrm>
          <a:prstGeom prst="rect">
            <a:avLst/>
          </a:prstGeom>
        </p:spPr>
        <p:txBody>
          <a:bodyPr wrap="square">
            <a:spAutoFit/>
          </a:bodyPr>
          <a:lstStyle/>
          <a:p>
            <a:r>
              <a:rPr lang="tr-TR" dirty="0">
                <a:solidFill>
                  <a:srgbClr val="9B9B9B"/>
                </a:solidFill>
                <a:latin typeface="Arial" panose="020B0604020202020204" pitchFamily="34" charset="0"/>
              </a:rPr>
              <a:t>TTM = </a:t>
            </a:r>
            <a:r>
              <a:rPr lang="tr-TR" dirty="0">
                <a:solidFill>
                  <a:srgbClr val="333333"/>
                </a:solidFill>
                <a:latin typeface="Arial" panose="020B0604020202020204" pitchFamily="34" charset="0"/>
              </a:rPr>
              <a:t>Son </a:t>
            </a:r>
            <a:r>
              <a:rPr lang="tr-TR" dirty="0" err="1">
                <a:solidFill>
                  <a:srgbClr val="333333"/>
                </a:solidFill>
                <a:latin typeface="Arial" panose="020B0604020202020204" pitchFamily="34" charset="0"/>
              </a:rPr>
              <a:t>Oniki</a:t>
            </a:r>
            <a:r>
              <a:rPr lang="tr-TR" dirty="0">
                <a:solidFill>
                  <a:srgbClr val="333333"/>
                </a:solidFill>
                <a:latin typeface="Arial" panose="020B0604020202020204" pitchFamily="34" charset="0"/>
              </a:rPr>
              <a:t> Ay </a:t>
            </a:r>
            <a:r>
              <a:rPr lang="tr-TR" dirty="0">
                <a:solidFill>
                  <a:srgbClr val="9B9B9B"/>
                </a:solidFill>
                <a:latin typeface="Arial" panose="020B0604020202020204" pitchFamily="34" charset="0"/>
              </a:rPr>
              <a:t>MRQ = </a:t>
            </a:r>
            <a:r>
              <a:rPr lang="tr-TR" dirty="0">
                <a:solidFill>
                  <a:srgbClr val="333333"/>
                </a:solidFill>
                <a:latin typeface="Arial" panose="020B0604020202020204" pitchFamily="34" charset="0"/>
              </a:rPr>
              <a:t>Son Çeyrek</a:t>
            </a:r>
            <a:endParaRPr lang="tr-TR" b="0" i="0" dirty="0">
              <a:solidFill>
                <a:srgbClr val="9B9B9B"/>
              </a:solidFill>
              <a:effectLst/>
              <a:latin typeface="Arial" panose="020B0604020202020204" pitchFamily="34" charset="0"/>
            </a:endParaRPr>
          </a:p>
        </p:txBody>
      </p:sp>
      <p:sp>
        <p:nvSpPr>
          <p:cNvPr id="9" name="Dikdörtgen 8">
            <a:extLst>
              <a:ext uri="{FF2B5EF4-FFF2-40B4-BE49-F238E27FC236}">
                <a16:creationId xmlns:a16="http://schemas.microsoft.com/office/drawing/2014/main" id="{CE081B96-476B-4012-9DE3-A325DF7D8796}"/>
              </a:ext>
            </a:extLst>
          </p:cNvPr>
          <p:cNvSpPr/>
          <p:nvPr/>
        </p:nvSpPr>
        <p:spPr>
          <a:xfrm>
            <a:off x="1036320" y="1713763"/>
            <a:ext cx="6096000" cy="261610"/>
          </a:xfrm>
          <a:prstGeom prst="rect">
            <a:avLst/>
          </a:prstGeom>
        </p:spPr>
        <p:txBody>
          <a:bodyPr>
            <a:spAutoFit/>
          </a:bodyPr>
          <a:lstStyle/>
          <a:p>
            <a:r>
              <a:rPr lang="tr-TR" sz="1100" dirty="0">
                <a:solidFill>
                  <a:srgbClr val="808080"/>
                </a:solidFill>
                <a:latin typeface="Arial" panose="020B0604020202020204" pitchFamily="34" charset="0"/>
              </a:rPr>
              <a:t>* Milyon Bazında TRY (Hisse öğeleri başına hariç)</a:t>
            </a:r>
          </a:p>
        </p:txBody>
      </p:sp>
    </p:spTree>
    <p:extLst>
      <p:ext uri="{BB962C8B-B14F-4D97-AF65-F5344CB8AC3E}">
        <p14:creationId xmlns:p14="http://schemas.microsoft.com/office/powerpoint/2010/main" val="141381680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D305A3-AFBE-46F9-B718-494B34619F13}"/>
              </a:ext>
            </a:extLst>
          </p:cNvPr>
          <p:cNvSpPr>
            <a:spLocks noGrp="1"/>
          </p:cNvSpPr>
          <p:nvPr>
            <p:ph type="title"/>
          </p:nvPr>
        </p:nvSpPr>
        <p:spPr/>
        <p:txBody>
          <a:bodyPr/>
          <a:lstStyle/>
          <a:p>
            <a:r>
              <a:rPr lang="tr-TR" dirty="0"/>
              <a:t>Pegasus </a:t>
            </a:r>
            <a:br>
              <a:rPr lang="tr-TR" dirty="0"/>
            </a:br>
            <a:r>
              <a:rPr lang="tr-TR" dirty="0"/>
              <a:t>Bilanço Özeti</a:t>
            </a:r>
          </a:p>
        </p:txBody>
      </p:sp>
      <p:pic>
        <p:nvPicPr>
          <p:cNvPr id="4" name="İçerik Yer Tutucusu 3">
            <a:extLst>
              <a:ext uri="{FF2B5EF4-FFF2-40B4-BE49-F238E27FC236}">
                <a16:creationId xmlns:a16="http://schemas.microsoft.com/office/drawing/2014/main" id="{041E6217-482F-49EC-AFEC-F3D943630565}"/>
              </a:ext>
            </a:extLst>
          </p:cNvPr>
          <p:cNvPicPr>
            <a:picLocks noGrp="1" noChangeAspect="1"/>
          </p:cNvPicPr>
          <p:nvPr>
            <p:ph idx="1"/>
          </p:nvPr>
        </p:nvPicPr>
        <p:blipFill>
          <a:blip r:embed="rId2"/>
          <a:stretch>
            <a:fillRect/>
          </a:stretch>
        </p:blipFill>
        <p:spPr>
          <a:xfrm>
            <a:off x="1097280" y="1997943"/>
            <a:ext cx="8827766" cy="4035212"/>
          </a:xfrm>
          <a:prstGeom prst="rect">
            <a:avLst/>
          </a:prstGeom>
        </p:spPr>
      </p:pic>
      <p:sp>
        <p:nvSpPr>
          <p:cNvPr id="5" name="Dikdörtgen 4">
            <a:extLst>
              <a:ext uri="{FF2B5EF4-FFF2-40B4-BE49-F238E27FC236}">
                <a16:creationId xmlns:a16="http://schemas.microsoft.com/office/drawing/2014/main" id="{1D88FF33-8015-4BBA-8F9E-6ADEAFFA12FA}"/>
              </a:ext>
            </a:extLst>
          </p:cNvPr>
          <p:cNvSpPr/>
          <p:nvPr/>
        </p:nvSpPr>
        <p:spPr>
          <a:xfrm>
            <a:off x="1097279" y="6386731"/>
            <a:ext cx="4361468" cy="369332"/>
          </a:xfrm>
          <a:prstGeom prst="rect">
            <a:avLst/>
          </a:prstGeom>
        </p:spPr>
        <p:txBody>
          <a:bodyPr wrap="square">
            <a:spAutoFit/>
          </a:bodyPr>
          <a:lstStyle/>
          <a:p>
            <a:r>
              <a:rPr lang="tr-TR" dirty="0">
                <a:solidFill>
                  <a:srgbClr val="9B9B9B"/>
                </a:solidFill>
                <a:latin typeface="Arial" panose="020B0604020202020204" pitchFamily="34" charset="0"/>
              </a:rPr>
              <a:t>TTM = </a:t>
            </a:r>
            <a:r>
              <a:rPr lang="tr-TR" dirty="0">
                <a:solidFill>
                  <a:srgbClr val="333333"/>
                </a:solidFill>
                <a:latin typeface="Arial" panose="020B0604020202020204" pitchFamily="34" charset="0"/>
              </a:rPr>
              <a:t>Son </a:t>
            </a:r>
            <a:r>
              <a:rPr lang="tr-TR" dirty="0" err="1">
                <a:solidFill>
                  <a:srgbClr val="333333"/>
                </a:solidFill>
                <a:latin typeface="Arial" panose="020B0604020202020204" pitchFamily="34" charset="0"/>
              </a:rPr>
              <a:t>Oniki</a:t>
            </a:r>
            <a:r>
              <a:rPr lang="tr-TR" dirty="0">
                <a:solidFill>
                  <a:srgbClr val="333333"/>
                </a:solidFill>
                <a:latin typeface="Arial" panose="020B0604020202020204" pitchFamily="34" charset="0"/>
              </a:rPr>
              <a:t> Ay </a:t>
            </a:r>
            <a:r>
              <a:rPr lang="tr-TR" dirty="0">
                <a:solidFill>
                  <a:srgbClr val="9B9B9B"/>
                </a:solidFill>
                <a:latin typeface="Arial" panose="020B0604020202020204" pitchFamily="34" charset="0"/>
              </a:rPr>
              <a:t>MRQ = </a:t>
            </a:r>
            <a:r>
              <a:rPr lang="tr-TR" dirty="0">
                <a:solidFill>
                  <a:srgbClr val="333333"/>
                </a:solidFill>
                <a:latin typeface="Arial" panose="020B0604020202020204" pitchFamily="34" charset="0"/>
              </a:rPr>
              <a:t>Son Çeyrek</a:t>
            </a:r>
            <a:endParaRPr lang="tr-TR" b="0" i="0" dirty="0">
              <a:solidFill>
                <a:srgbClr val="9B9B9B"/>
              </a:solidFill>
              <a:effectLst/>
              <a:latin typeface="Arial" panose="020B0604020202020204" pitchFamily="34" charset="0"/>
            </a:endParaRPr>
          </a:p>
        </p:txBody>
      </p:sp>
      <p:sp>
        <p:nvSpPr>
          <p:cNvPr id="7" name="Dikdörtgen 6">
            <a:extLst>
              <a:ext uri="{FF2B5EF4-FFF2-40B4-BE49-F238E27FC236}">
                <a16:creationId xmlns:a16="http://schemas.microsoft.com/office/drawing/2014/main" id="{092C59C3-24FA-4188-8F56-4C6AE939F26B}"/>
              </a:ext>
            </a:extLst>
          </p:cNvPr>
          <p:cNvSpPr/>
          <p:nvPr/>
        </p:nvSpPr>
        <p:spPr>
          <a:xfrm>
            <a:off x="1036320" y="1713763"/>
            <a:ext cx="6096000" cy="261610"/>
          </a:xfrm>
          <a:prstGeom prst="rect">
            <a:avLst/>
          </a:prstGeom>
        </p:spPr>
        <p:txBody>
          <a:bodyPr>
            <a:spAutoFit/>
          </a:bodyPr>
          <a:lstStyle/>
          <a:p>
            <a:r>
              <a:rPr lang="tr-TR" sz="1100" dirty="0">
                <a:solidFill>
                  <a:srgbClr val="808080"/>
                </a:solidFill>
                <a:latin typeface="Arial" panose="020B0604020202020204" pitchFamily="34" charset="0"/>
              </a:rPr>
              <a:t>* Milyon Bazında TRY (Hisse öğeleri başına hariç)</a:t>
            </a:r>
          </a:p>
        </p:txBody>
      </p:sp>
    </p:spTree>
    <p:extLst>
      <p:ext uri="{BB962C8B-B14F-4D97-AF65-F5344CB8AC3E}">
        <p14:creationId xmlns:p14="http://schemas.microsoft.com/office/powerpoint/2010/main" val="34421770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D380C89C-C4BF-437F-BAB7-C7FAA2B346A6}"/>
              </a:ext>
            </a:extLst>
          </p:cNvPr>
          <p:cNvSpPr>
            <a:spLocks noGrp="1"/>
          </p:cNvSpPr>
          <p:nvPr>
            <p:ph type="title"/>
          </p:nvPr>
        </p:nvSpPr>
        <p:spPr/>
        <p:txBody>
          <a:bodyPr/>
          <a:lstStyle/>
          <a:p>
            <a:r>
              <a:rPr lang="tr-TR" dirty="0"/>
              <a:t>Pegasus </a:t>
            </a:r>
            <a:br>
              <a:rPr lang="tr-TR" dirty="0"/>
            </a:br>
            <a:r>
              <a:rPr lang="tr-TR" dirty="0"/>
              <a:t>Nakit Akış Tablosu Özeti</a:t>
            </a:r>
          </a:p>
        </p:txBody>
      </p:sp>
      <p:pic>
        <p:nvPicPr>
          <p:cNvPr id="4" name="İçerik Yer Tutucusu 3">
            <a:extLst>
              <a:ext uri="{FF2B5EF4-FFF2-40B4-BE49-F238E27FC236}">
                <a16:creationId xmlns:a16="http://schemas.microsoft.com/office/drawing/2014/main" id="{5683D997-CB37-450F-A00C-C21181B363ED}"/>
              </a:ext>
            </a:extLst>
          </p:cNvPr>
          <p:cNvPicPr>
            <a:picLocks noGrp="1" noChangeAspect="1"/>
          </p:cNvPicPr>
          <p:nvPr>
            <p:ph idx="1"/>
          </p:nvPr>
        </p:nvPicPr>
        <p:blipFill>
          <a:blip r:embed="rId2"/>
          <a:stretch>
            <a:fillRect/>
          </a:stretch>
        </p:blipFill>
        <p:spPr>
          <a:xfrm>
            <a:off x="1097280" y="1817983"/>
            <a:ext cx="7571748" cy="4441415"/>
          </a:xfrm>
          <a:prstGeom prst="rect">
            <a:avLst/>
          </a:prstGeom>
        </p:spPr>
      </p:pic>
      <p:sp>
        <p:nvSpPr>
          <p:cNvPr id="5" name="Dikdörtgen 4">
            <a:extLst>
              <a:ext uri="{FF2B5EF4-FFF2-40B4-BE49-F238E27FC236}">
                <a16:creationId xmlns:a16="http://schemas.microsoft.com/office/drawing/2014/main" id="{6714CE99-EF64-4E7F-A232-817CE1C00DDD}"/>
              </a:ext>
            </a:extLst>
          </p:cNvPr>
          <p:cNvSpPr/>
          <p:nvPr/>
        </p:nvSpPr>
        <p:spPr>
          <a:xfrm>
            <a:off x="1097279" y="6386731"/>
            <a:ext cx="4361468" cy="369332"/>
          </a:xfrm>
          <a:prstGeom prst="rect">
            <a:avLst/>
          </a:prstGeom>
        </p:spPr>
        <p:txBody>
          <a:bodyPr wrap="square">
            <a:spAutoFit/>
          </a:bodyPr>
          <a:lstStyle/>
          <a:p>
            <a:r>
              <a:rPr lang="tr-TR" dirty="0">
                <a:solidFill>
                  <a:srgbClr val="9B9B9B"/>
                </a:solidFill>
                <a:latin typeface="Arial" panose="020B0604020202020204" pitchFamily="34" charset="0"/>
              </a:rPr>
              <a:t>TTM = </a:t>
            </a:r>
            <a:r>
              <a:rPr lang="tr-TR" dirty="0">
                <a:solidFill>
                  <a:srgbClr val="333333"/>
                </a:solidFill>
                <a:latin typeface="Arial" panose="020B0604020202020204" pitchFamily="34" charset="0"/>
              </a:rPr>
              <a:t>Son </a:t>
            </a:r>
            <a:r>
              <a:rPr lang="tr-TR" dirty="0" err="1">
                <a:solidFill>
                  <a:srgbClr val="333333"/>
                </a:solidFill>
                <a:latin typeface="Arial" panose="020B0604020202020204" pitchFamily="34" charset="0"/>
              </a:rPr>
              <a:t>Oniki</a:t>
            </a:r>
            <a:r>
              <a:rPr lang="tr-TR" dirty="0">
                <a:solidFill>
                  <a:srgbClr val="333333"/>
                </a:solidFill>
                <a:latin typeface="Arial" panose="020B0604020202020204" pitchFamily="34" charset="0"/>
              </a:rPr>
              <a:t> Ay </a:t>
            </a:r>
            <a:r>
              <a:rPr lang="tr-TR" dirty="0">
                <a:solidFill>
                  <a:srgbClr val="9B9B9B"/>
                </a:solidFill>
                <a:latin typeface="Arial" panose="020B0604020202020204" pitchFamily="34" charset="0"/>
              </a:rPr>
              <a:t>MRQ = </a:t>
            </a:r>
            <a:r>
              <a:rPr lang="tr-TR" dirty="0">
                <a:solidFill>
                  <a:srgbClr val="333333"/>
                </a:solidFill>
                <a:latin typeface="Arial" panose="020B0604020202020204" pitchFamily="34" charset="0"/>
              </a:rPr>
              <a:t>Son Çeyrek</a:t>
            </a:r>
            <a:endParaRPr lang="tr-TR" b="0" i="0" dirty="0">
              <a:solidFill>
                <a:srgbClr val="9B9B9B"/>
              </a:solidFill>
              <a:effectLst/>
              <a:latin typeface="Arial" panose="020B0604020202020204" pitchFamily="34" charset="0"/>
            </a:endParaRPr>
          </a:p>
        </p:txBody>
      </p:sp>
    </p:spTree>
    <p:extLst>
      <p:ext uri="{BB962C8B-B14F-4D97-AF65-F5344CB8AC3E}">
        <p14:creationId xmlns:p14="http://schemas.microsoft.com/office/powerpoint/2010/main" val="9724218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EE529C93-393A-4FF6-AA06-EE763F3CBC84}"/>
              </a:ext>
            </a:extLst>
          </p:cNvPr>
          <p:cNvSpPr>
            <a:spLocks noGrp="1"/>
          </p:cNvSpPr>
          <p:nvPr>
            <p:ph type="title"/>
          </p:nvPr>
        </p:nvSpPr>
        <p:spPr/>
        <p:txBody>
          <a:bodyPr>
            <a:normAutofit/>
          </a:bodyPr>
          <a:lstStyle/>
          <a:p>
            <a:r>
              <a:rPr lang="tr-TR" dirty="0"/>
              <a:t>Analizler ve Matrisler</a:t>
            </a:r>
          </a:p>
        </p:txBody>
      </p:sp>
      <p:sp>
        <p:nvSpPr>
          <p:cNvPr id="3" name="İçerik Yer Tutucusu 2">
            <a:extLst>
              <a:ext uri="{FF2B5EF4-FFF2-40B4-BE49-F238E27FC236}">
                <a16:creationId xmlns:a16="http://schemas.microsoft.com/office/drawing/2014/main" id="{08A0EE1A-A86C-4338-93FF-99DBC7845AD5}"/>
              </a:ext>
            </a:extLst>
          </p:cNvPr>
          <p:cNvSpPr>
            <a:spLocks noGrp="1"/>
          </p:cNvSpPr>
          <p:nvPr>
            <p:ph idx="1"/>
          </p:nvPr>
        </p:nvSpPr>
        <p:spPr/>
        <p:txBody>
          <a:bodyPr/>
          <a:lstStyle/>
          <a:p>
            <a:endParaRPr lang="tr-TR" dirty="0"/>
          </a:p>
          <a:p>
            <a:r>
              <a:rPr lang="tr-TR" dirty="0"/>
              <a:t>1- Dışsal Stratejik Faktörler Analizi</a:t>
            </a:r>
          </a:p>
          <a:p>
            <a:r>
              <a:rPr lang="tr-TR" dirty="0"/>
              <a:t>2- İçsel Stratejik Faktörler Analizi</a:t>
            </a:r>
          </a:p>
          <a:p>
            <a:r>
              <a:rPr lang="tr-TR" dirty="0"/>
              <a:t>3- SWOT Analizi Matrisi</a:t>
            </a:r>
          </a:p>
          <a:p>
            <a:r>
              <a:rPr lang="tr-TR" dirty="0"/>
              <a:t>4- Endüstri Matrisi </a:t>
            </a:r>
          </a:p>
          <a:p>
            <a:r>
              <a:rPr lang="tr-TR" dirty="0"/>
              <a:t>5- Stratejik Denetim Matrisi</a:t>
            </a:r>
          </a:p>
          <a:p>
            <a:r>
              <a:rPr lang="tr-TR" dirty="0"/>
              <a:t>6- Stratejik Faktörler Analizi</a:t>
            </a:r>
          </a:p>
        </p:txBody>
      </p:sp>
    </p:spTree>
    <p:extLst>
      <p:ext uri="{BB962C8B-B14F-4D97-AF65-F5344CB8AC3E}">
        <p14:creationId xmlns:p14="http://schemas.microsoft.com/office/powerpoint/2010/main" val="3143602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BF7B76A4-DE50-4825-9C3E-6031A202D38E}"/>
              </a:ext>
            </a:extLst>
          </p:cNvPr>
          <p:cNvSpPr>
            <a:spLocks noGrp="1"/>
          </p:cNvSpPr>
          <p:nvPr>
            <p:ph type="title"/>
          </p:nvPr>
        </p:nvSpPr>
        <p:spPr/>
        <p:txBody>
          <a:bodyPr/>
          <a:lstStyle/>
          <a:p>
            <a:r>
              <a:rPr lang="tr-TR" dirty="0" err="1"/>
              <a:t>Pegasus</a:t>
            </a:r>
            <a:r>
              <a:rPr lang="tr-TR" dirty="0"/>
              <a:t> </a:t>
            </a:r>
            <a:br>
              <a:rPr lang="tr-TR" dirty="0"/>
            </a:br>
            <a:r>
              <a:rPr lang="tr-TR" dirty="0"/>
              <a:t>Ürün İş Modeli</a:t>
            </a:r>
          </a:p>
        </p:txBody>
      </p:sp>
      <p:sp>
        <p:nvSpPr>
          <p:cNvPr id="3" name="İçerik Yer Tutucusu 2">
            <a:extLst>
              <a:ext uri="{FF2B5EF4-FFF2-40B4-BE49-F238E27FC236}">
                <a16:creationId xmlns:a16="http://schemas.microsoft.com/office/drawing/2014/main" id="{A6B7A4B6-1A16-47ED-9FE2-C39D5B40D4DD}"/>
              </a:ext>
            </a:extLst>
          </p:cNvPr>
          <p:cNvSpPr>
            <a:spLocks noGrp="1"/>
          </p:cNvSpPr>
          <p:nvPr>
            <p:ph idx="1"/>
          </p:nvPr>
        </p:nvSpPr>
        <p:spPr/>
        <p:txBody>
          <a:bodyPr>
            <a:normAutofit lnSpcReduction="10000"/>
          </a:bodyPr>
          <a:lstStyle/>
          <a:p>
            <a:pPr>
              <a:buFont typeface="Arial" panose="020B0604020202020204" pitchFamily="34" charset="0"/>
              <a:buChar char="•"/>
            </a:pPr>
            <a:endParaRPr lang="tr-TR" sz="2800" dirty="0"/>
          </a:p>
          <a:p>
            <a:pPr>
              <a:buFont typeface="Arial" panose="020B0604020202020204" pitchFamily="34" charset="0"/>
              <a:buChar char="•"/>
            </a:pPr>
            <a:r>
              <a:rPr lang="tr-TR" sz="2800" dirty="0" err="1"/>
              <a:t>Pegasus</a:t>
            </a:r>
            <a:r>
              <a:rPr lang="tr-TR" sz="2800" dirty="0"/>
              <a:t> Havayolları "</a:t>
            </a:r>
            <a:r>
              <a:rPr lang="tr-TR" sz="2800" dirty="0" err="1"/>
              <a:t>Low</a:t>
            </a:r>
            <a:r>
              <a:rPr lang="tr-TR" sz="2800" dirty="0"/>
              <a:t> </a:t>
            </a:r>
            <a:r>
              <a:rPr lang="tr-TR" sz="2800" dirty="0" err="1"/>
              <a:t>Cost</a:t>
            </a:r>
            <a:r>
              <a:rPr lang="tr-TR" sz="2800" dirty="0"/>
              <a:t>" (düşük maliyetli) iş modeliyle faaliyetlerini sürdüren bir havayoludur. </a:t>
            </a:r>
          </a:p>
          <a:p>
            <a:pPr>
              <a:buFont typeface="Arial" panose="020B0604020202020204" pitchFamily="34" charset="0"/>
              <a:buChar char="•"/>
            </a:pPr>
            <a:r>
              <a:rPr lang="tr-TR" sz="2800" u="sng" dirty="0"/>
              <a:t>Uygun Fiyat</a:t>
            </a:r>
          </a:p>
          <a:p>
            <a:pPr>
              <a:buFont typeface="Arial" panose="020B0604020202020204" pitchFamily="34" charset="0"/>
              <a:buChar char="•"/>
            </a:pPr>
            <a:r>
              <a:rPr lang="tr-TR" sz="2800" u="sng" dirty="0"/>
              <a:t>Zamanında Kalkış</a:t>
            </a:r>
          </a:p>
          <a:p>
            <a:pPr>
              <a:buFont typeface="Arial" panose="020B0604020202020204" pitchFamily="34" charset="0"/>
              <a:buChar char="•"/>
            </a:pPr>
            <a:r>
              <a:rPr lang="tr-TR" sz="2800" u="sng" dirty="0"/>
              <a:t>Ek Hizmetler</a:t>
            </a:r>
          </a:p>
          <a:p>
            <a:pPr>
              <a:buFont typeface="Arial" panose="020B0604020202020204" pitchFamily="34" charset="0"/>
              <a:buChar char="•"/>
            </a:pPr>
            <a:r>
              <a:rPr lang="tr-TR" sz="2800" u="sng" dirty="0"/>
              <a:t>Flypgs.com</a:t>
            </a:r>
          </a:p>
          <a:p>
            <a:pPr>
              <a:buFont typeface="Arial" panose="020B0604020202020204" pitchFamily="34" charset="0"/>
              <a:buChar char="•"/>
            </a:pPr>
            <a:r>
              <a:rPr lang="tr-TR" sz="2800" u="sng" dirty="0"/>
              <a:t>Genç Filo</a:t>
            </a:r>
          </a:p>
        </p:txBody>
      </p:sp>
    </p:spTree>
    <p:extLst>
      <p:ext uri="{BB962C8B-B14F-4D97-AF65-F5344CB8AC3E}">
        <p14:creationId xmlns:p14="http://schemas.microsoft.com/office/powerpoint/2010/main" val="2231490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3990D803-2D51-49EB-98E1-2275FC6D7BE5}"/>
              </a:ext>
            </a:extLst>
          </p:cNvPr>
          <p:cNvGraphicFramePr>
            <a:graphicFrameLocks noGrp="1"/>
          </p:cNvGraphicFramePr>
          <p:nvPr>
            <p:extLst>
              <p:ext uri="{D42A27DB-BD31-4B8C-83A1-F6EECF244321}">
                <p14:modId xmlns:p14="http://schemas.microsoft.com/office/powerpoint/2010/main" val="1437501928"/>
              </p:ext>
            </p:extLst>
          </p:nvPr>
        </p:nvGraphicFramePr>
        <p:xfrm>
          <a:off x="173938" y="107312"/>
          <a:ext cx="11722690" cy="6104546"/>
        </p:xfrm>
        <a:graphic>
          <a:graphicData uri="http://schemas.openxmlformats.org/drawingml/2006/table">
            <a:tbl>
              <a:tblPr>
                <a:tableStyleId>{5C22544A-7EE6-4342-B048-85BDC9FD1C3A}</a:tableStyleId>
              </a:tblPr>
              <a:tblGrid>
                <a:gridCol w="4420350">
                  <a:extLst>
                    <a:ext uri="{9D8B030D-6E8A-4147-A177-3AD203B41FA5}">
                      <a16:colId xmlns:a16="http://schemas.microsoft.com/office/drawing/2014/main" val="2051247421"/>
                    </a:ext>
                  </a:extLst>
                </a:gridCol>
                <a:gridCol w="954172">
                  <a:extLst>
                    <a:ext uri="{9D8B030D-6E8A-4147-A177-3AD203B41FA5}">
                      <a16:colId xmlns:a16="http://schemas.microsoft.com/office/drawing/2014/main" val="1903376187"/>
                    </a:ext>
                  </a:extLst>
                </a:gridCol>
                <a:gridCol w="954172">
                  <a:extLst>
                    <a:ext uri="{9D8B030D-6E8A-4147-A177-3AD203B41FA5}">
                      <a16:colId xmlns:a16="http://schemas.microsoft.com/office/drawing/2014/main" val="1898090420"/>
                    </a:ext>
                  </a:extLst>
                </a:gridCol>
                <a:gridCol w="895753">
                  <a:extLst>
                    <a:ext uri="{9D8B030D-6E8A-4147-A177-3AD203B41FA5}">
                      <a16:colId xmlns:a16="http://schemas.microsoft.com/office/drawing/2014/main" val="358059849"/>
                    </a:ext>
                  </a:extLst>
                </a:gridCol>
                <a:gridCol w="4498243">
                  <a:extLst>
                    <a:ext uri="{9D8B030D-6E8A-4147-A177-3AD203B41FA5}">
                      <a16:colId xmlns:a16="http://schemas.microsoft.com/office/drawing/2014/main" val="2873572778"/>
                    </a:ext>
                  </a:extLst>
                </a:gridCol>
              </a:tblGrid>
              <a:tr h="476104">
                <a:tc>
                  <a:txBody>
                    <a:bodyPr/>
                    <a:lstStyle/>
                    <a:p>
                      <a:pPr algn="ctr" fontAlgn="ctr"/>
                      <a:r>
                        <a:rPr lang="tr-TR" sz="1050" u="none" strike="noStrike" dirty="0">
                          <a:effectLst/>
                        </a:rPr>
                        <a:t>DIŞSAL STRATEJİK FAKTÖRLER</a:t>
                      </a:r>
                      <a:endParaRPr lang="tr-TR" sz="1050" b="1" i="0" u="none" strike="noStrike" dirty="0">
                        <a:solidFill>
                          <a:srgbClr val="FFFFFF"/>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AĞIRLIK </a:t>
                      </a:r>
                      <a:endParaRPr lang="tr-TR" sz="10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PUAN</a:t>
                      </a:r>
                      <a:endParaRPr lang="tr-TR" sz="10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AĞIRLIKLI PUAN</a:t>
                      </a:r>
                      <a:endParaRPr lang="tr-TR" sz="10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050" u="none" strike="noStrike">
                          <a:effectLst/>
                        </a:rPr>
                        <a:t>YORUMLAR</a:t>
                      </a:r>
                      <a:endParaRPr lang="tr-TR" sz="1050" b="1" i="0" u="none" strike="noStrike">
                        <a:solidFill>
                          <a:srgbClr val="FFFFFF"/>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4005155328"/>
                  </a:ext>
                </a:extLst>
              </a:tr>
              <a:tr h="165743">
                <a:tc>
                  <a:txBody>
                    <a:bodyPr/>
                    <a:lstStyle/>
                    <a:p>
                      <a:pPr algn="ctr" fontAlgn="ctr"/>
                      <a:r>
                        <a:rPr lang="tr-TR" sz="1050" u="sng" strike="noStrike">
                          <a:effectLst/>
                        </a:rPr>
                        <a:t>FIRSATLAR</a:t>
                      </a:r>
                      <a:endParaRPr lang="tr-TR" sz="1050" b="1" i="0" u="sng" strike="noStrike">
                        <a:solidFill>
                          <a:srgbClr val="FFFFFF"/>
                        </a:solidFill>
                        <a:effectLst/>
                        <a:latin typeface="Arial" panose="020B0604020202020204" pitchFamily="34" charset="0"/>
                      </a:endParaRPr>
                    </a:p>
                  </a:txBody>
                  <a:tcPr marL="4645" marR="4645" marT="4645" marB="0" anchor="ctr"/>
                </a:tc>
                <a:tc gridSpan="4">
                  <a:txBody>
                    <a:bodyPr/>
                    <a:lstStyle/>
                    <a:p>
                      <a:pPr algn="ctr" fontAlgn="ctr"/>
                      <a:r>
                        <a:rPr lang="tr-TR" sz="1050" u="sng" strike="noStrike">
                          <a:effectLst/>
                        </a:rPr>
                        <a:t> </a:t>
                      </a:r>
                      <a:endParaRPr lang="tr-TR" sz="1050" b="1" i="0" u="sng" strike="noStrike">
                        <a:solidFill>
                          <a:srgbClr val="FFFFFF"/>
                        </a:solidFill>
                        <a:effectLst/>
                        <a:latin typeface="Arial" panose="020B0604020202020204" pitchFamily="34" charset="0"/>
                      </a:endParaRPr>
                    </a:p>
                  </a:txBody>
                  <a:tcPr marL="4645" marR="4645" marT="464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56911930"/>
                  </a:ext>
                </a:extLst>
              </a:tr>
              <a:tr h="600307">
                <a:tc>
                  <a:txBody>
                    <a:bodyPr/>
                    <a:lstStyle/>
                    <a:p>
                      <a:pPr algn="ctr" fontAlgn="ctr"/>
                      <a:r>
                        <a:rPr lang="tr-TR" sz="1200" u="none" strike="noStrike" dirty="0">
                          <a:effectLst/>
                        </a:rPr>
                        <a:t>Turizm sektöründe iyileşmenin devam etmesi</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0.09</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0.33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Döviz kurunun artışı ve Türk Lirası'nın Euro ve Dolar karşısında değer kaybetmesi bir fırsat olarak görülebilir ve Türkiye turizmde çok iyi hamleler yapabilir. Bu da öncelikle havayolu firmalarının işine yarayabilir. Pegasus bu durum karşısında reklam ve tanıtım faaliyetlerine ağırlık vererek pastadaki payını artırabilir.</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3073672187"/>
                  </a:ext>
                </a:extLst>
              </a:tr>
              <a:tr h="600307">
                <a:tc>
                  <a:txBody>
                    <a:bodyPr/>
                    <a:lstStyle/>
                    <a:p>
                      <a:pPr algn="ctr" fontAlgn="ctr"/>
                      <a:r>
                        <a:rPr lang="tr-TR" sz="1200" u="none" strike="noStrike" dirty="0">
                          <a:effectLst/>
                        </a:rPr>
                        <a:t>Kârlı yeni hat açılışları</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0.11</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2</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0.1</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Türkiye coğrafi konumu sebebi ile dünyadaki bir çok havayolu firmasına göre avantajlı durumdadır. Pegasus da bu yönde yaptığı ve yapacağı yatırımlar ile hem kar elde edebilir, hem de bir çok destinasyon için birincik ya da ikincil tercih sebebi olabilir.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1466103614"/>
                  </a:ext>
                </a:extLst>
              </a:tr>
              <a:tr h="614106">
                <a:tc>
                  <a:txBody>
                    <a:bodyPr/>
                    <a:lstStyle/>
                    <a:p>
                      <a:pPr algn="ctr" fontAlgn="ctr"/>
                      <a:r>
                        <a:rPr lang="tr-TR" sz="1200" u="none" strike="noStrike" dirty="0">
                          <a:effectLst/>
                        </a:rPr>
                        <a:t>Petrol fiyatlarında kalıcı gerileme/istikrarlı fiyat hareketleri</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0.05</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3</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0.27</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Petrol havayolu firmalarının birincil gider kalemi olarak düşünüldüğü zaman bu konu çok önemlidir. Petrol fiyatlarında kalıcı gerileme ve istikrarlı fiyat hareketleri firmanın geleceğini daha iyi görmesi ve yatırımlarını bu yönder yapması için zemin oluşturabilir.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516107024"/>
                  </a:ext>
                </a:extLst>
              </a:tr>
              <a:tr h="600307">
                <a:tc>
                  <a:txBody>
                    <a:bodyPr/>
                    <a:lstStyle/>
                    <a:p>
                      <a:pPr algn="ctr" fontAlgn="ctr"/>
                      <a:r>
                        <a:rPr lang="tr-TR" sz="1200" u="none" strike="noStrike" dirty="0" err="1">
                          <a:effectLst/>
                        </a:rPr>
                        <a:t>SAW'da</a:t>
                      </a:r>
                      <a:r>
                        <a:rPr lang="tr-TR" sz="1200" u="none" strike="noStrike" dirty="0">
                          <a:effectLst/>
                        </a:rPr>
                        <a:t> kapasite genişletici aksiyonlar</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0.17</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4</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0.68</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SAW Türkiye'nin hali hazırda en büyük ikinci havalimanı olmakla birlikte, Pegasus'un da merkez üssüdür. Bu havalimanı kapasitesinin artırılması, Pegasus'un elini güçlendirecektir. Özellikle yeni açılan havalimanının uzak olması ve yeni yapılan (yapılacak) ulaşım araçları sayesinde SAW'a olan ilgi artacaktır.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4198166128"/>
                  </a:ext>
                </a:extLst>
              </a:tr>
              <a:tr h="165743">
                <a:tc>
                  <a:txBody>
                    <a:bodyPr/>
                    <a:lstStyle/>
                    <a:p>
                      <a:pPr algn="ctr" fontAlgn="ctr"/>
                      <a:r>
                        <a:rPr lang="tr-TR" sz="1000" u="sng" strike="noStrike" dirty="0">
                          <a:effectLst/>
                        </a:rPr>
                        <a:t>TEHDİTLER</a:t>
                      </a:r>
                      <a:endParaRPr lang="tr-TR" sz="1000" b="1" i="0" u="sng" strike="noStrike" dirty="0">
                        <a:solidFill>
                          <a:srgbClr val="FFFFFF"/>
                        </a:solidFill>
                        <a:effectLst/>
                        <a:latin typeface="Arial" panose="020B0604020202020204" pitchFamily="34" charset="0"/>
                      </a:endParaRPr>
                    </a:p>
                  </a:txBody>
                  <a:tcPr marL="4645" marR="4645" marT="4645" marB="0" anchor="ctr"/>
                </a:tc>
                <a:tc gridSpan="4">
                  <a:txBody>
                    <a:bodyPr/>
                    <a:lstStyle/>
                    <a:p>
                      <a:pPr algn="ctr" fontAlgn="ctr"/>
                      <a:r>
                        <a:rPr lang="tr-TR" sz="900" u="sng" strike="noStrike" dirty="0">
                          <a:effectLst/>
                        </a:rPr>
                        <a:t> </a:t>
                      </a:r>
                      <a:endParaRPr lang="tr-TR" sz="900" b="1" i="0" u="sng" strike="noStrike" dirty="0">
                        <a:solidFill>
                          <a:srgbClr val="FFFFFF"/>
                        </a:solidFill>
                        <a:effectLst/>
                        <a:latin typeface="Arial" panose="020B0604020202020204" pitchFamily="34" charset="0"/>
                      </a:endParaRPr>
                    </a:p>
                  </a:txBody>
                  <a:tcPr marL="4645" marR="4645" marT="4645"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14841948"/>
                  </a:ext>
                </a:extLst>
              </a:tr>
              <a:tr h="583928">
                <a:tc>
                  <a:txBody>
                    <a:bodyPr/>
                    <a:lstStyle/>
                    <a:p>
                      <a:pPr algn="ctr" fontAlgn="ctr"/>
                      <a:r>
                        <a:rPr lang="tr-TR" sz="1200" u="none" strike="noStrike" dirty="0">
                          <a:effectLst/>
                        </a:rPr>
                        <a:t>Makroekonomik koşullarında kötüleşme</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0.11</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4</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0.44</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Türkiye'de bulunan tüm firmalar için geçerli olan bu durum Pegasus için de aynı şekilde geçerlidir. Ülke ekonomisinin kötü olması, müşterilerin alım gücünü düşürecek, seyahat ve tatil planlarını askıya alma, hatta iptal etmelerine sonuç verecektir.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2549031165"/>
                  </a:ext>
                </a:extLst>
              </a:tr>
              <a:tr h="717609">
                <a:tc>
                  <a:txBody>
                    <a:bodyPr/>
                    <a:lstStyle/>
                    <a:p>
                      <a:pPr algn="ctr" fontAlgn="ctr"/>
                      <a:r>
                        <a:rPr lang="tr-TR" sz="1200" u="none" strike="noStrike" dirty="0">
                          <a:effectLst/>
                        </a:rPr>
                        <a:t>Politik ilişkilerde bozulma</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0.09</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0.27</a:t>
                      </a:r>
                      <a:endParaRPr lang="tr-TR" sz="1200" b="1" i="0" u="none" strike="noStrike" dirty="0">
                        <a:solidFill>
                          <a:srgbClr val="000000"/>
                        </a:solidFill>
                        <a:effectLst/>
                        <a:latin typeface="Arial" panose="020B0604020202020204" pitchFamily="34" charset="0"/>
                      </a:endParaRPr>
                    </a:p>
                  </a:txBody>
                  <a:tcPr marL="4645" marR="4645" marT="4645" marB="0" anchor="ctr"/>
                </a:tc>
                <a:tc rowSpan="2">
                  <a:txBody>
                    <a:bodyPr/>
                    <a:lstStyle/>
                    <a:p>
                      <a:pPr algn="ctr" fontAlgn="ctr"/>
                      <a:r>
                        <a:rPr lang="tr-TR" sz="1000" u="none" strike="noStrike">
                          <a:effectLst/>
                        </a:rPr>
                        <a:t>Havacılık sektörü açısından önem arz eden turizm sektörü, ülkelerarası politik ilişkiler, güvenlik algısındaki gelişmeler, doğal afet ve yaygın hastalık gibi ekonomik olmayan faktörlerin yoğun etkisi altındadır. Örneğin, 2016 yılında Türkiye’de yaşanan başarısız darbe girişimi ve terör olayları nedeniyle artan güvenlik endişelerinin yanı sıra Rusya ve Avrupa ile gerilen politik ilişkiler, turizm sektörünü olumsuz yönde etkilemiştir.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734842061"/>
                  </a:ext>
                </a:extLst>
              </a:tr>
              <a:tr h="234602">
                <a:tc>
                  <a:txBody>
                    <a:bodyPr/>
                    <a:lstStyle/>
                    <a:p>
                      <a:pPr algn="ctr" fontAlgn="ctr"/>
                      <a:r>
                        <a:rPr lang="tr-TR" sz="1100" u="none" strike="noStrike" dirty="0">
                          <a:effectLst/>
                        </a:rPr>
                        <a:t>Güvenlik endişelerinde artış</a:t>
                      </a:r>
                      <a:endParaRPr lang="tr-TR" sz="11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0.08</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0.24</a:t>
                      </a:r>
                      <a:endParaRPr lang="tr-TR" sz="1200" b="1" i="0" u="none" strike="noStrike" dirty="0">
                        <a:solidFill>
                          <a:srgbClr val="000000"/>
                        </a:solidFill>
                        <a:effectLst/>
                        <a:latin typeface="Arial" panose="020B0604020202020204" pitchFamily="34" charset="0"/>
                      </a:endParaRPr>
                    </a:p>
                  </a:txBody>
                  <a:tcPr marL="4645" marR="4645" marT="4645" marB="0" anchor="ctr"/>
                </a:tc>
                <a:tc vMerge="1">
                  <a:txBody>
                    <a:bodyPr/>
                    <a:lstStyle/>
                    <a:p>
                      <a:endParaRPr lang="tr-TR"/>
                    </a:p>
                  </a:txBody>
                  <a:tcPr/>
                </a:tc>
                <a:extLst>
                  <a:ext uri="{0D108BD9-81ED-4DB2-BD59-A6C34878D82A}">
                    <a16:rowId xmlns:a16="http://schemas.microsoft.com/office/drawing/2014/main" val="3367372307"/>
                  </a:ext>
                </a:extLst>
              </a:tr>
              <a:tr h="483005">
                <a:tc>
                  <a:txBody>
                    <a:bodyPr/>
                    <a:lstStyle/>
                    <a:p>
                      <a:pPr algn="ctr" fontAlgn="ctr"/>
                      <a:r>
                        <a:rPr lang="tr-TR" sz="1200" u="none" strike="noStrike" dirty="0">
                          <a:effectLst/>
                        </a:rPr>
                        <a:t>Petrol fiyatlarında sert yükseliş</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0.11</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4</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0.44</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Yakıt giderleri, havayolu şirketlerinin en önemli gider kalemidir. 2017 yılında Türk Hava Yolları (THY) ve Pegasus (PGS)’un yakıt giderlerinin toplam operasyonel giderleri içerisindeki payı sırasıyla %28,2 ve %30,7 seviyesinde gerçekleşmiştir. </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567754512"/>
                  </a:ext>
                </a:extLst>
              </a:tr>
              <a:tr h="600307">
                <a:tc>
                  <a:txBody>
                    <a:bodyPr/>
                    <a:lstStyle/>
                    <a:p>
                      <a:pPr algn="ctr" fontAlgn="ctr"/>
                      <a:r>
                        <a:rPr lang="tr-TR" sz="1200" u="none" strike="noStrike" dirty="0">
                          <a:effectLst/>
                        </a:rPr>
                        <a:t>Rekabetin daha da artması</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0.03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3</a:t>
                      </a:r>
                      <a:endParaRPr lang="tr-TR" sz="1200" b="1" i="0" u="none" strike="noStrike">
                        <a:solidFill>
                          <a:srgbClr val="000000"/>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0.09</a:t>
                      </a:r>
                      <a:endParaRPr lang="tr-TR" sz="1200" b="1" i="0" u="none" strike="noStrike" dirty="0">
                        <a:solidFill>
                          <a:srgbClr val="000000"/>
                        </a:solidFill>
                        <a:effectLst/>
                        <a:latin typeface="Arial" panose="020B0604020202020204" pitchFamily="34" charset="0"/>
                      </a:endParaRPr>
                    </a:p>
                  </a:txBody>
                  <a:tcPr marL="4645" marR="4645" marT="4645" marB="0" anchor="ctr"/>
                </a:tc>
                <a:tc>
                  <a:txBody>
                    <a:bodyPr/>
                    <a:lstStyle/>
                    <a:p>
                      <a:pPr algn="ctr" fontAlgn="ctr"/>
                      <a:r>
                        <a:rPr lang="tr-TR" sz="1000" u="none" strike="noStrike">
                          <a:effectLst/>
                        </a:rPr>
                        <a:t>Şu anda Türk Hava Yolları başta olmak üzere, Pegasus'un dünyada ve bölgede bir çok rakibi bulunmaktadır. Özellikle Türk Hava Yolları'nın sunduğu ek hizmetlere rağmen düşük fiyat biletler satıyor olması, Pegasus için büyük tehdit oluşturmaktadır.</a:t>
                      </a:r>
                      <a:endParaRPr lang="tr-TR" sz="1000" b="0" i="0" u="none" strike="noStrike">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21435116"/>
                  </a:ext>
                </a:extLst>
              </a:tr>
              <a:tr h="234602">
                <a:tc>
                  <a:txBody>
                    <a:bodyPr/>
                    <a:lstStyle/>
                    <a:p>
                      <a:pPr algn="ctr" fontAlgn="ctr"/>
                      <a:r>
                        <a:rPr lang="tr-TR" sz="1000" u="none" strike="noStrike">
                          <a:effectLst/>
                        </a:rPr>
                        <a:t>TOPLAM AĞIRLIKLI PUAN</a:t>
                      </a:r>
                      <a:endParaRPr lang="tr-TR" sz="10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1.00</a:t>
                      </a:r>
                      <a:endParaRPr lang="tr-TR" sz="12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200" u="none" strike="noStrike">
                          <a:effectLst/>
                        </a:rPr>
                        <a:t> </a:t>
                      </a:r>
                      <a:endParaRPr lang="tr-TR" sz="1200" b="1" i="0" u="none" strike="noStrike">
                        <a:solidFill>
                          <a:srgbClr val="FFFFFF"/>
                        </a:solidFill>
                        <a:effectLst/>
                        <a:latin typeface="Arial" panose="020B0604020202020204" pitchFamily="34" charset="0"/>
                      </a:endParaRPr>
                    </a:p>
                  </a:txBody>
                  <a:tcPr marL="4645" marR="4645" marT="4645" marB="0" anchor="ctr"/>
                </a:tc>
                <a:tc>
                  <a:txBody>
                    <a:bodyPr/>
                    <a:lstStyle/>
                    <a:p>
                      <a:pPr algn="ctr" fontAlgn="ctr"/>
                      <a:r>
                        <a:rPr lang="tr-TR" sz="1200" u="none" strike="noStrike" dirty="0">
                          <a:effectLst/>
                        </a:rPr>
                        <a:t>3.50</a:t>
                      </a:r>
                      <a:endParaRPr lang="tr-TR" sz="1200" b="1" i="0" u="none" strike="noStrike" dirty="0">
                        <a:solidFill>
                          <a:srgbClr val="FFFFFF"/>
                        </a:solidFill>
                        <a:effectLst/>
                        <a:latin typeface="Arial" panose="020B0604020202020204" pitchFamily="34" charset="0"/>
                      </a:endParaRPr>
                    </a:p>
                  </a:txBody>
                  <a:tcPr marL="4645" marR="4645" marT="4645" marB="0" anchor="ctr"/>
                </a:tc>
                <a:tc>
                  <a:txBody>
                    <a:bodyPr/>
                    <a:lstStyle/>
                    <a:p>
                      <a:pPr algn="ctr" fontAlgn="ctr"/>
                      <a:r>
                        <a:rPr lang="tr-TR" sz="1000" u="none" strike="noStrike" dirty="0">
                          <a:effectLst/>
                        </a:rPr>
                        <a:t> </a:t>
                      </a:r>
                      <a:endParaRPr lang="tr-TR" sz="1000" b="0" i="0" u="none" strike="noStrike" dirty="0">
                        <a:solidFill>
                          <a:srgbClr val="000000"/>
                        </a:solidFill>
                        <a:effectLst/>
                        <a:latin typeface="Arial" panose="020B0604020202020204" pitchFamily="34" charset="0"/>
                      </a:endParaRPr>
                    </a:p>
                  </a:txBody>
                  <a:tcPr marL="4645" marR="4645" marT="4645" marB="0" anchor="ctr"/>
                </a:tc>
                <a:extLst>
                  <a:ext uri="{0D108BD9-81ED-4DB2-BD59-A6C34878D82A}">
                    <a16:rowId xmlns:a16="http://schemas.microsoft.com/office/drawing/2014/main" val="543446025"/>
                  </a:ext>
                </a:extLst>
              </a:tr>
            </a:tbl>
          </a:graphicData>
        </a:graphic>
      </p:graphicFrame>
    </p:spTree>
    <p:extLst>
      <p:ext uri="{BB962C8B-B14F-4D97-AF65-F5344CB8AC3E}">
        <p14:creationId xmlns:p14="http://schemas.microsoft.com/office/powerpoint/2010/main" val="174369562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B35D4CAE-B1FF-4308-93DF-75BFE0344C03}"/>
              </a:ext>
            </a:extLst>
          </p:cNvPr>
          <p:cNvGraphicFramePr>
            <a:graphicFrameLocks noGrp="1"/>
          </p:cNvGraphicFramePr>
          <p:nvPr>
            <p:extLst>
              <p:ext uri="{D42A27DB-BD31-4B8C-83A1-F6EECF244321}">
                <p14:modId xmlns:p14="http://schemas.microsoft.com/office/powerpoint/2010/main" val="1661707243"/>
              </p:ext>
            </p:extLst>
          </p:nvPr>
        </p:nvGraphicFramePr>
        <p:xfrm>
          <a:off x="265146" y="145018"/>
          <a:ext cx="11574921" cy="5973240"/>
        </p:xfrm>
        <a:graphic>
          <a:graphicData uri="http://schemas.openxmlformats.org/drawingml/2006/table">
            <a:tbl>
              <a:tblPr>
                <a:tableStyleId>{5C22544A-7EE6-4342-B048-85BDC9FD1C3A}</a:tableStyleId>
              </a:tblPr>
              <a:tblGrid>
                <a:gridCol w="4469699">
                  <a:extLst>
                    <a:ext uri="{9D8B030D-6E8A-4147-A177-3AD203B41FA5}">
                      <a16:colId xmlns:a16="http://schemas.microsoft.com/office/drawing/2014/main" val="3734826160"/>
                    </a:ext>
                  </a:extLst>
                </a:gridCol>
                <a:gridCol w="1299953">
                  <a:extLst>
                    <a:ext uri="{9D8B030D-6E8A-4147-A177-3AD203B41FA5}">
                      <a16:colId xmlns:a16="http://schemas.microsoft.com/office/drawing/2014/main" val="3552096079"/>
                    </a:ext>
                  </a:extLst>
                </a:gridCol>
                <a:gridCol w="872572">
                  <a:extLst>
                    <a:ext uri="{9D8B030D-6E8A-4147-A177-3AD203B41FA5}">
                      <a16:colId xmlns:a16="http://schemas.microsoft.com/office/drawing/2014/main" val="4072984069"/>
                    </a:ext>
                  </a:extLst>
                </a:gridCol>
                <a:gridCol w="819149">
                  <a:extLst>
                    <a:ext uri="{9D8B030D-6E8A-4147-A177-3AD203B41FA5}">
                      <a16:colId xmlns:a16="http://schemas.microsoft.com/office/drawing/2014/main" val="4027181178"/>
                    </a:ext>
                  </a:extLst>
                </a:gridCol>
                <a:gridCol w="4113548">
                  <a:extLst>
                    <a:ext uri="{9D8B030D-6E8A-4147-A177-3AD203B41FA5}">
                      <a16:colId xmlns:a16="http://schemas.microsoft.com/office/drawing/2014/main" val="794304014"/>
                    </a:ext>
                  </a:extLst>
                </a:gridCol>
              </a:tblGrid>
              <a:tr h="326035">
                <a:tc>
                  <a:txBody>
                    <a:bodyPr/>
                    <a:lstStyle/>
                    <a:p>
                      <a:pPr algn="ctr" fontAlgn="ctr"/>
                      <a:r>
                        <a:rPr lang="tr-TR" sz="1100" u="none" strike="noStrike">
                          <a:effectLst/>
                        </a:rPr>
                        <a:t>İÇSEL STRATEJİK FAKTÖRLER</a:t>
                      </a:r>
                      <a:endParaRPr lang="tr-TR" sz="110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AĞIRLIK </a:t>
                      </a:r>
                      <a:endParaRPr lang="tr-TR" sz="105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PUAN</a:t>
                      </a:r>
                      <a:endParaRPr lang="tr-TR" sz="105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AĞIRLIKLI PUAN</a:t>
                      </a:r>
                      <a:endParaRPr lang="tr-TR" sz="105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100" u="none" strike="noStrike">
                          <a:effectLst/>
                        </a:rPr>
                        <a:t>YORUMLAR</a:t>
                      </a:r>
                      <a:endParaRPr lang="tr-TR" sz="1100" b="1" i="0" u="none" strike="noStrike">
                        <a:solidFill>
                          <a:srgbClr val="FFFFFF"/>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1791687747"/>
                  </a:ext>
                </a:extLst>
              </a:tr>
              <a:tr h="222905">
                <a:tc>
                  <a:txBody>
                    <a:bodyPr/>
                    <a:lstStyle/>
                    <a:p>
                      <a:pPr algn="ctr" fontAlgn="ctr"/>
                      <a:r>
                        <a:rPr lang="tr-TR" sz="1100" u="sng" strike="noStrike">
                          <a:effectLst/>
                        </a:rPr>
                        <a:t>GÜÇLÜ YÖNLER</a:t>
                      </a:r>
                      <a:endParaRPr lang="tr-TR" sz="1100" b="1" i="0" u="sng" strike="noStrike">
                        <a:solidFill>
                          <a:srgbClr val="FFFFFF"/>
                        </a:solidFill>
                        <a:effectLst/>
                        <a:latin typeface="Arial" panose="020B0604020202020204" pitchFamily="34" charset="0"/>
                      </a:endParaRPr>
                    </a:p>
                  </a:txBody>
                  <a:tcPr marL="6256" marR="6256" marT="6256" marB="0" anchor="ctr"/>
                </a:tc>
                <a:tc gridSpan="4">
                  <a:txBody>
                    <a:bodyPr/>
                    <a:lstStyle/>
                    <a:p>
                      <a:pPr algn="ctr" fontAlgn="ctr"/>
                      <a:r>
                        <a:rPr lang="tr-TR" sz="1100" u="sng" strike="noStrike">
                          <a:effectLst/>
                        </a:rPr>
                        <a:t> </a:t>
                      </a:r>
                      <a:endParaRPr lang="tr-TR" sz="1100" b="1" i="0" u="sng" strike="noStrike">
                        <a:solidFill>
                          <a:srgbClr val="FFFFFF"/>
                        </a:solidFill>
                        <a:effectLst/>
                        <a:latin typeface="Arial" panose="020B0604020202020204" pitchFamily="34" charset="0"/>
                      </a:endParaRPr>
                    </a:p>
                  </a:txBody>
                  <a:tcPr marL="6256" marR="6256" marT="6256"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362739248"/>
                  </a:ext>
                </a:extLst>
              </a:tr>
              <a:tr h="492250">
                <a:tc>
                  <a:txBody>
                    <a:bodyPr/>
                    <a:lstStyle/>
                    <a:p>
                      <a:pPr algn="ctr" fontAlgn="ctr"/>
                      <a:r>
                        <a:rPr lang="tr-TR" sz="1100" u="none" strike="noStrike">
                          <a:effectLst/>
                        </a:rPr>
                        <a:t>Türkiye’nin lider düşük maliyetli havayolu şirketi</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0.15</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5</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0.75</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dirty="0">
                          <a:effectLst/>
                        </a:rPr>
                        <a:t>"</a:t>
                      </a:r>
                      <a:r>
                        <a:rPr lang="tr-TR" sz="1050" u="none" strike="noStrike" dirty="0" err="1">
                          <a:effectLst/>
                        </a:rPr>
                        <a:t>Low</a:t>
                      </a:r>
                      <a:r>
                        <a:rPr lang="tr-TR" sz="1050" u="none" strike="noStrike" dirty="0">
                          <a:effectLst/>
                        </a:rPr>
                        <a:t> </a:t>
                      </a:r>
                      <a:r>
                        <a:rPr lang="tr-TR" sz="1050" u="none" strike="noStrike" dirty="0" err="1">
                          <a:effectLst/>
                        </a:rPr>
                        <a:t>cost</a:t>
                      </a:r>
                      <a:r>
                        <a:rPr lang="tr-TR" sz="1050" u="none" strike="noStrike" dirty="0">
                          <a:effectLst/>
                        </a:rPr>
                        <a:t> </a:t>
                      </a:r>
                      <a:r>
                        <a:rPr lang="tr-TR" sz="1050" u="none" strike="noStrike" dirty="0" err="1">
                          <a:effectLst/>
                        </a:rPr>
                        <a:t>airline</a:t>
                      </a:r>
                      <a:r>
                        <a:rPr lang="tr-TR" sz="1050" u="none" strike="noStrike" dirty="0">
                          <a:effectLst/>
                        </a:rPr>
                        <a:t>" modeli ile Türkiye'de ilk ve tek olması </a:t>
                      </a:r>
                      <a:r>
                        <a:rPr lang="tr-TR" sz="1050" u="none" strike="noStrike" dirty="0" err="1">
                          <a:effectLst/>
                        </a:rPr>
                        <a:t>Pegasus'un</a:t>
                      </a:r>
                      <a:r>
                        <a:rPr lang="tr-TR" sz="1050" u="none" strike="noStrike" dirty="0">
                          <a:effectLst/>
                        </a:rPr>
                        <a:t> en büyük avantajı olup, her kesimden yolcuya hitap etmektedir. </a:t>
                      </a:r>
                      <a:endParaRPr lang="tr-TR" sz="1050" b="0" i="0" u="none" strike="noStrike" dirty="0">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3945397159"/>
                  </a:ext>
                </a:extLst>
              </a:tr>
              <a:tr h="650142">
                <a:tc>
                  <a:txBody>
                    <a:bodyPr/>
                    <a:lstStyle/>
                    <a:p>
                      <a:pPr algn="ctr" fontAlgn="ctr"/>
                      <a:r>
                        <a:rPr lang="tr-TR" sz="1100" u="none" strike="noStrike">
                          <a:effectLst/>
                        </a:rPr>
                        <a:t>5,6 yıllık yaş ortalaması ile en genç filo yapısı</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0.1</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2</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0.2</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Genç filosu ile daha az arıza yapan uçakları ve bakım ve onarım maliyetlerini düşürmekte, yine tek tip uçaklarla çalışıyor olması uçakların kullanım ve bakım zamanlarındaki tasarruf açısından önem arz etmektedir.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2120966243"/>
                  </a:ext>
                </a:extLst>
              </a:tr>
              <a:tr h="650142">
                <a:tc>
                  <a:txBody>
                    <a:bodyPr/>
                    <a:lstStyle/>
                    <a:p>
                      <a:pPr algn="ctr" fontAlgn="ctr"/>
                      <a:r>
                        <a:rPr lang="tr-TR" sz="1100" u="none" strike="noStrike">
                          <a:effectLst/>
                        </a:rPr>
                        <a:t>Yan gelirlerin toplam ciroda artan payı</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4</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0.56</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Yan gelirler Pegasus'un en önemli kazanç kalemlerinden biri olup, yolcuların bireysel beklentilerine cevap veren, hem sadece ulaşım için, hem de uçak içi hizmetlerden faydalanmak isteyen herkese hitap etmesi açısından önem arz etmektedir.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3423570105"/>
                  </a:ext>
                </a:extLst>
              </a:tr>
              <a:tr h="492250">
                <a:tc>
                  <a:txBody>
                    <a:bodyPr/>
                    <a:lstStyle/>
                    <a:p>
                      <a:pPr algn="ctr" fontAlgn="ctr"/>
                      <a:r>
                        <a:rPr lang="tr-TR" sz="1100" u="none" strike="noStrike">
                          <a:effectLst/>
                        </a:rPr>
                        <a:t>Etkin maliyet yönetimi</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0.12</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0.48</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3C modeli başta olmak üzere, etkin maaliyet yönetimi ve pazardeki maliyet liderliğini koruması açısından önem arz etmektedir.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1823589778"/>
                  </a:ext>
                </a:extLst>
              </a:tr>
              <a:tr h="650142">
                <a:tc>
                  <a:txBody>
                    <a:bodyPr/>
                    <a:lstStyle/>
                    <a:p>
                      <a:pPr algn="ctr" fontAlgn="ctr"/>
                      <a:r>
                        <a:rPr lang="tr-TR" sz="1100" u="none" strike="noStrike">
                          <a:effectLst/>
                        </a:rPr>
                        <a:t>Yakıt ve kur riskine yönelik korunma stratejisi</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3</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0.3</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Pegasus'un Türkiyedeki makroekonomik dalgalanmalar, istikrarsız olan ekonomik gündeme karşı koruma stratejisi yerinde ve çalışır durumda olduğunu geçtiğimiz yıllarda ıspatlamıştır. Bu stratejiye devam etmelidir.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197868605"/>
                  </a:ext>
                </a:extLst>
              </a:tr>
              <a:tr h="222905">
                <a:tc>
                  <a:txBody>
                    <a:bodyPr/>
                    <a:lstStyle/>
                    <a:p>
                      <a:pPr algn="ctr" fontAlgn="ctr"/>
                      <a:r>
                        <a:rPr lang="tr-TR" sz="1100" u="sng" strike="noStrike">
                          <a:effectLst/>
                        </a:rPr>
                        <a:t>ZAYIF YÖNLER</a:t>
                      </a:r>
                      <a:endParaRPr lang="tr-TR" sz="1100" b="1" i="0" u="sng" strike="noStrike">
                        <a:solidFill>
                          <a:srgbClr val="FFFFFF"/>
                        </a:solidFill>
                        <a:effectLst/>
                        <a:latin typeface="Arial" panose="020B0604020202020204" pitchFamily="34" charset="0"/>
                      </a:endParaRPr>
                    </a:p>
                  </a:txBody>
                  <a:tcPr marL="6256" marR="6256" marT="6256" marB="0" anchor="ctr"/>
                </a:tc>
                <a:tc gridSpan="4">
                  <a:txBody>
                    <a:bodyPr/>
                    <a:lstStyle/>
                    <a:p>
                      <a:pPr algn="ctr" fontAlgn="ctr"/>
                      <a:r>
                        <a:rPr lang="tr-TR" sz="800" u="sng" strike="noStrike">
                          <a:effectLst/>
                        </a:rPr>
                        <a:t> </a:t>
                      </a:r>
                      <a:endParaRPr lang="tr-TR" sz="800" b="1" i="0" u="sng" strike="noStrike">
                        <a:solidFill>
                          <a:srgbClr val="FFFFFF"/>
                        </a:solidFill>
                        <a:effectLst/>
                        <a:latin typeface="Arial" panose="020B0604020202020204" pitchFamily="34" charset="0"/>
                      </a:endParaRPr>
                    </a:p>
                  </a:txBody>
                  <a:tcPr marL="6256" marR="6256" marT="6256"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725388299"/>
                  </a:ext>
                </a:extLst>
              </a:tr>
              <a:tr h="650142">
                <a:tc>
                  <a:txBody>
                    <a:bodyPr/>
                    <a:lstStyle/>
                    <a:p>
                      <a:pPr algn="ctr" fontAlgn="ctr"/>
                      <a:r>
                        <a:rPr lang="tr-TR" sz="1100" u="none" strike="noStrike">
                          <a:effectLst/>
                        </a:rPr>
                        <a:t>Turizm sektöründeki gelişmelere yüksek hassasiyet</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0.56</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Pegasus için Türkiye'nin turizm sektöründeki gelişmelere hassasiyeti zayıf yönü olduğu kadar fırsatıdır da, bu alandaki gücünü fırsatları görecek şekilde kampanyalar ile desteklemeli ve reklam çalışmalarına hız katmalıdır.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1604536620"/>
                  </a:ext>
                </a:extLst>
              </a:tr>
              <a:tr h="808033">
                <a:tc>
                  <a:txBody>
                    <a:bodyPr/>
                    <a:lstStyle/>
                    <a:p>
                      <a:pPr algn="ctr" fontAlgn="ctr"/>
                      <a:r>
                        <a:rPr lang="tr-TR" sz="1100" u="none" strike="noStrike">
                          <a:effectLst/>
                        </a:rPr>
                        <a:t>Yüksek borçluluk </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0.12</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0.48</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Gelecekte büyüme stratejilerinin başında Avrupa pazarının gelmesi, bu pazarda mevcut güçlü rakiplerin bulunması firmanın rekabet gücünü yıpratabilir. Bu sebeple borçluluk oranını en aza indirme stratejisi için 3C vb paketleri uygulamaya devam etmelidir. </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798012406"/>
                  </a:ext>
                </a:extLst>
              </a:tr>
              <a:tr h="492250">
                <a:tc>
                  <a:txBody>
                    <a:bodyPr/>
                    <a:lstStyle/>
                    <a:p>
                      <a:pPr algn="ctr" fontAlgn="ctr"/>
                      <a:r>
                        <a:rPr lang="tr-TR" sz="1100" u="none" strike="noStrike">
                          <a:effectLst/>
                        </a:rPr>
                        <a:t>Operasyonlarda yüksek dönemsellik etkisi</a:t>
                      </a:r>
                      <a:endParaRPr lang="tr-TR" sz="1100" b="0"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0.13</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4</a:t>
                      </a:r>
                      <a:endParaRPr lang="tr-TR" sz="1400" b="1" i="0" u="none" strike="noStrike">
                        <a:solidFill>
                          <a:srgbClr val="000000"/>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0.52</a:t>
                      </a:r>
                      <a:endParaRPr lang="tr-TR" sz="1400" b="1" i="0" u="none" strike="noStrike" dirty="0">
                        <a:solidFill>
                          <a:srgbClr val="000000"/>
                        </a:solidFill>
                        <a:effectLst/>
                        <a:latin typeface="Arial" panose="020B0604020202020204" pitchFamily="34" charset="0"/>
                      </a:endParaRPr>
                    </a:p>
                  </a:txBody>
                  <a:tcPr marL="6256" marR="6256" marT="6256" marB="0" anchor="ctr"/>
                </a:tc>
                <a:tc>
                  <a:txBody>
                    <a:bodyPr/>
                    <a:lstStyle/>
                    <a:p>
                      <a:pPr algn="ctr" fontAlgn="ctr"/>
                      <a:r>
                        <a:rPr lang="tr-TR" sz="1050" u="none" strike="noStrike">
                          <a:effectLst/>
                        </a:rPr>
                        <a:t>Firma iç ve dış pazarlarda müşteriyi daha yakından tanıyıp, beklentilerini karşılayabilmek için stratejik ortaklıklar gerçekleştirebilir.</a:t>
                      </a:r>
                      <a:endParaRPr lang="tr-TR" sz="1050" b="0" i="0" u="none" strike="noStrike">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137232103"/>
                  </a:ext>
                </a:extLst>
              </a:tr>
              <a:tr h="315783">
                <a:tc>
                  <a:txBody>
                    <a:bodyPr/>
                    <a:lstStyle/>
                    <a:p>
                      <a:pPr algn="ctr" fontAlgn="ctr"/>
                      <a:r>
                        <a:rPr lang="tr-TR" sz="1050" u="none" strike="noStrike">
                          <a:effectLst/>
                        </a:rPr>
                        <a:t>TOPLAM AĞIRLIKLI PUAN</a:t>
                      </a:r>
                      <a:endParaRPr lang="tr-TR" sz="105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1.00</a:t>
                      </a:r>
                      <a:endParaRPr lang="tr-TR" sz="140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400" u="none" strike="noStrike">
                          <a:effectLst/>
                        </a:rPr>
                        <a:t> </a:t>
                      </a:r>
                      <a:endParaRPr lang="tr-TR" sz="1400" b="1" i="0" u="none" strike="noStrike">
                        <a:solidFill>
                          <a:srgbClr val="FFFFFF"/>
                        </a:solidFill>
                        <a:effectLst/>
                        <a:latin typeface="Arial" panose="020B0604020202020204" pitchFamily="34" charset="0"/>
                      </a:endParaRPr>
                    </a:p>
                  </a:txBody>
                  <a:tcPr marL="6256" marR="6256" marT="6256" marB="0" anchor="ctr"/>
                </a:tc>
                <a:tc>
                  <a:txBody>
                    <a:bodyPr/>
                    <a:lstStyle/>
                    <a:p>
                      <a:pPr algn="ctr" fontAlgn="ctr"/>
                      <a:r>
                        <a:rPr lang="tr-TR" sz="1400" u="none" strike="noStrike" dirty="0">
                          <a:effectLst/>
                        </a:rPr>
                        <a:t>3.85</a:t>
                      </a:r>
                      <a:endParaRPr lang="tr-TR" sz="1400" b="1" i="0" u="none" strike="noStrike" dirty="0">
                        <a:solidFill>
                          <a:srgbClr val="FFFFFF"/>
                        </a:solidFill>
                        <a:effectLst/>
                        <a:latin typeface="Arial" panose="020B0604020202020204" pitchFamily="34" charset="0"/>
                      </a:endParaRPr>
                    </a:p>
                  </a:txBody>
                  <a:tcPr marL="6256" marR="6256" marT="6256" marB="0" anchor="ctr"/>
                </a:tc>
                <a:tc>
                  <a:txBody>
                    <a:bodyPr/>
                    <a:lstStyle/>
                    <a:p>
                      <a:pPr algn="ctr" fontAlgn="ctr"/>
                      <a:r>
                        <a:rPr lang="tr-TR" sz="1050" u="none" strike="noStrike" dirty="0">
                          <a:effectLst/>
                        </a:rPr>
                        <a:t> </a:t>
                      </a:r>
                      <a:endParaRPr lang="tr-TR" sz="1050" b="0" i="0" u="none" strike="noStrike" dirty="0">
                        <a:solidFill>
                          <a:srgbClr val="000000"/>
                        </a:solidFill>
                        <a:effectLst/>
                        <a:latin typeface="Arial" panose="020B0604020202020204" pitchFamily="34" charset="0"/>
                      </a:endParaRPr>
                    </a:p>
                  </a:txBody>
                  <a:tcPr marL="6256" marR="6256" marT="6256" marB="0" anchor="ctr"/>
                </a:tc>
                <a:extLst>
                  <a:ext uri="{0D108BD9-81ED-4DB2-BD59-A6C34878D82A}">
                    <a16:rowId xmlns:a16="http://schemas.microsoft.com/office/drawing/2014/main" val="2670633120"/>
                  </a:ext>
                </a:extLst>
              </a:tr>
            </a:tbl>
          </a:graphicData>
        </a:graphic>
      </p:graphicFrame>
    </p:spTree>
    <p:extLst>
      <p:ext uri="{BB962C8B-B14F-4D97-AF65-F5344CB8AC3E}">
        <p14:creationId xmlns:p14="http://schemas.microsoft.com/office/powerpoint/2010/main" val="3920187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4172C3A9-4E41-4F9B-A6B7-7E2A52CC0039}"/>
              </a:ext>
            </a:extLst>
          </p:cNvPr>
          <p:cNvGraphicFramePr>
            <a:graphicFrameLocks noGrp="1"/>
          </p:cNvGraphicFramePr>
          <p:nvPr>
            <p:extLst>
              <p:ext uri="{D42A27DB-BD31-4B8C-83A1-F6EECF244321}">
                <p14:modId xmlns:p14="http://schemas.microsoft.com/office/powerpoint/2010/main" val="1274521331"/>
              </p:ext>
            </p:extLst>
          </p:nvPr>
        </p:nvGraphicFramePr>
        <p:xfrm>
          <a:off x="124799" y="145517"/>
          <a:ext cx="11942402" cy="6566965"/>
        </p:xfrm>
        <a:graphic>
          <a:graphicData uri="http://schemas.openxmlformats.org/drawingml/2006/table">
            <a:tbl>
              <a:tblPr>
                <a:tableStyleId>{5C22544A-7EE6-4342-B048-85BDC9FD1C3A}</a:tableStyleId>
              </a:tblPr>
              <a:tblGrid>
                <a:gridCol w="780174">
                  <a:extLst>
                    <a:ext uri="{9D8B030D-6E8A-4147-A177-3AD203B41FA5}">
                      <a16:colId xmlns:a16="http://schemas.microsoft.com/office/drawing/2014/main" val="1087599284"/>
                    </a:ext>
                  </a:extLst>
                </a:gridCol>
                <a:gridCol w="3346516">
                  <a:extLst>
                    <a:ext uri="{9D8B030D-6E8A-4147-A177-3AD203B41FA5}">
                      <a16:colId xmlns:a16="http://schemas.microsoft.com/office/drawing/2014/main" val="2200938518"/>
                    </a:ext>
                  </a:extLst>
                </a:gridCol>
                <a:gridCol w="3827282">
                  <a:extLst>
                    <a:ext uri="{9D8B030D-6E8A-4147-A177-3AD203B41FA5}">
                      <a16:colId xmlns:a16="http://schemas.microsoft.com/office/drawing/2014/main" val="667862481"/>
                    </a:ext>
                  </a:extLst>
                </a:gridCol>
                <a:gridCol w="3988430">
                  <a:extLst>
                    <a:ext uri="{9D8B030D-6E8A-4147-A177-3AD203B41FA5}">
                      <a16:colId xmlns:a16="http://schemas.microsoft.com/office/drawing/2014/main" val="57253387"/>
                    </a:ext>
                  </a:extLst>
                </a:gridCol>
              </a:tblGrid>
              <a:tr h="277723">
                <a:tc rowSpan="6" gridSpan="2">
                  <a:txBody>
                    <a:bodyPr/>
                    <a:lstStyle/>
                    <a:p>
                      <a:pPr algn="ctr" fontAlgn="ctr"/>
                      <a:r>
                        <a:rPr lang="tr-TR" sz="1100" u="none" strike="noStrike" dirty="0">
                          <a:effectLst/>
                        </a:rPr>
                        <a:t>                                İç Faktörler</a:t>
                      </a:r>
                      <a:br>
                        <a:rPr lang="tr-TR" sz="1100" u="none" strike="noStrike" dirty="0">
                          <a:effectLst/>
                        </a:rPr>
                      </a:br>
                      <a:br>
                        <a:rPr lang="tr-TR" sz="1100" u="none" strike="noStrike" dirty="0">
                          <a:effectLst/>
                        </a:rPr>
                      </a:br>
                      <a:br>
                        <a:rPr lang="tr-TR" sz="1100" u="none" strike="noStrike" dirty="0">
                          <a:effectLst/>
                        </a:rPr>
                      </a:br>
                      <a:r>
                        <a:rPr lang="tr-TR" sz="1100" u="none" strike="noStrike" dirty="0">
                          <a:effectLst/>
                        </a:rPr>
                        <a:t>Dış Faktörler</a:t>
                      </a:r>
                      <a:endParaRPr lang="tr-TR" sz="1100" b="1" i="0" u="none" strike="noStrike" dirty="0">
                        <a:solidFill>
                          <a:srgbClr val="FFFFFF"/>
                        </a:solidFill>
                        <a:effectLst/>
                        <a:latin typeface="Arial" panose="020B0604020202020204" pitchFamily="34" charset="0"/>
                      </a:endParaRPr>
                    </a:p>
                  </a:txBody>
                  <a:tcPr marL="0" marR="0" marT="0" marB="0" anchor="ctr"/>
                </a:tc>
                <a:tc rowSpan="6" hMerge="1">
                  <a:txBody>
                    <a:bodyPr/>
                    <a:lstStyle/>
                    <a:p>
                      <a:endParaRPr lang="tr-TR"/>
                    </a:p>
                  </a:txBody>
                  <a:tcPr/>
                </a:tc>
                <a:tc>
                  <a:txBody>
                    <a:bodyPr/>
                    <a:lstStyle/>
                    <a:p>
                      <a:pPr algn="ctr" fontAlgn="ctr"/>
                      <a:r>
                        <a:rPr lang="tr-TR" sz="1050" u="none" strike="noStrike">
                          <a:effectLst/>
                        </a:rPr>
                        <a:t>GÜÇLÜ</a:t>
                      </a:r>
                      <a:endParaRPr lang="tr-TR" sz="1050" b="1"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ZAYIF</a:t>
                      </a:r>
                      <a:endParaRPr lang="tr-TR" sz="1050" b="1"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864715312"/>
                  </a:ext>
                </a:extLst>
              </a:tr>
              <a:tr h="396266">
                <a:tc gridSpan="2" vMerge="1">
                  <a:txBody>
                    <a:bodyPr/>
                    <a:lstStyle/>
                    <a:p>
                      <a:endParaRPr lang="tr-TR"/>
                    </a:p>
                  </a:txBody>
                  <a:tcPr/>
                </a:tc>
                <a:tc hMerge="1" vMerge="1">
                  <a:txBody>
                    <a:bodyPr/>
                    <a:lstStyle/>
                    <a:p>
                      <a:endParaRPr lang="tr-TR"/>
                    </a:p>
                  </a:txBody>
                  <a:tcPr/>
                </a:tc>
                <a:tc>
                  <a:txBody>
                    <a:bodyPr/>
                    <a:lstStyle/>
                    <a:p>
                      <a:pPr algn="ctr" fontAlgn="ctr"/>
                      <a:r>
                        <a:rPr lang="tr-TR" sz="1050" u="none" strike="noStrike">
                          <a:effectLst/>
                        </a:rPr>
                        <a:t>Türkiye’nin lider düşük maliyetli havayolu şirketi</a:t>
                      </a:r>
                      <a:endParaRPr lang="tr-TR" sz="1050" b="0"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Turizm sektöründeki gelişmelere yüksek hassasiyet</a:t>
                      </a:r>
                      <a:endParaRPr lang="tr-TR" sz="105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713884813"/>
                  </a:ext>
                </a:extLst>
              </a:tr>
              <a:tr h="396266">
                <a:tc gridSpan="2" vMerge="1">
                  <a:txBody>
                    <a:bodyPr/>
                    <a:lstStyle/>
                    <a:p>
                      <a:endParaRPr lang="tr-TR"/>
                    </a:p>
                  </a:txBody>
                  <a:tcPr/>
                </a:tc>
                <a:tc hMerge="1" vMerge="1">
                  <a:txBody>
                    <a:bodyPr/>
                    <a:lstStyle/>
                    <a:p>
                      <a:endParaRPr lang="tr-TR"/>
                    </a:p>
                  </a:txBody>
                  <a:tcPr/>
                </a:tc>
                <a:tc>
                  <a:txBody>
                    <a:bodyPr/>
                    <a:lstStyle/>
                    <a:p>
                      <a:pPr algn="ctr" fontAlgn="ctr"/>
                      <a:r>
                        <a:rPr lang="tr-TR" sz="1050" u="none" strike="noStrike">
                          <a:effectLst/>
                        </a:rPr>
                        <a:t>5,6 yıllık yaş ortalaması ile en genç filo yapısı</a:t>
                      </a:r>
                      <a:endParaRPr lang="tr-TR" sz="1050" b="0"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Yüksek borçluluk </a:t>
                      </a:r>
                      <a:endParaRPr lang="tr-TR" sz="105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024374581"/>
                  </a:ext>
                </a:extLst>
              </a:tr>
              <a:tr h="386397">
                <a:tc gridSpan="2" vMerge="1">
                  <a:txBody>
                    <a:bodyPr/>
                    <a:lstStyle/>
                    <a:p>
                      <a:endParaRPr lang="tr-TR"/>
                    </a:p>
                  </a:txBody>
                  <a:tcPr/>
                </a:tc>
                <a:tc hMerge="1" vMerge="1">
                  <a:txBody>
                    <a:bodyPr/>
                    <a:lstStyle/>
                    <a:p>
                      <a:endParaRPr lang="tr-TR"/>
                    </a:p>
                  </a:txBody>
                  <a:tcPr/>
                </a:tc>
                <a:tc>
                  <a:txBody>
                    <a:bodyPr/>
                    <a:lstStyle/>
                    <a:p>
                      <a:pPr algn="ctr" fontAlgn="ctr"/>
                      <a:r>
                        <a:rPr lang="tr-TR" sz="1050" u="none" strike="noStrike">
                          <a:effectLst/>
                        </a:rPr>
                        <a:t>Yan gelirlerin toplam ciroda artan payı</a:t>
                      </a:r>
                      <a:endParaRPr lang="tr-TR" sz="1050" b="0"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Operasyonlarda yüksek dönemsellik etkisi</a:t>
                      </a:r>
                      <a:endParaRPr lang="tr-TR" sz="105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580228300"/>
                  </a:ext>
                </a:extLst>
              </a:tr>
              <a:tr h="231838">
                <a:tc gridSpan="2" vMerge="1">
                  <a:txBody>
                    <a:bodyPr/>
                    <a:lstStyle/>
                    <a:p>
                      <a:endParaRPr lang="tr-TR"/>
                    </a:p>
                  </a:txBody>
                  <a:tcPr/>
                </a:tc>
                <a:tc hMerge="1" vMerge="1">
                  <a:txBody>
                    <a:bodyPr/>
                    <a:lstStyle/>
                    <a:p>
                      <a:endParaRPr lang="tr-TR"/>
                    </a:p>
                  </a:txBody>
                  <a:tcPr/>
                </a:tc>
                <a:tc>
                  <a:txBody>
                    <a:bodyPr/>
                    <a:lstStyle/>
                    <a:p>
                      <a:pPr algn="ctr" fontAlgn="ctr"/>
                      <a:r>
                        <a:rPr lang="tr-TR" sz="1050" u="none" strike="noStrike">
                          <a:effectLst/>
                        </a:rPr>
                        <a:t>Etkin maliyet yönetimi</a:t>
                      </a:r>
                      <a:endParaRPr lang="tr-TR" sz="1050" b="0"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 </a:t>
                      </a:r>
                      <a:endParaRPr lang="tr-TR" sz="105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2318157581"/>
                  </a:ext>
                </a:extLst>
              </a:tr>
              <a:tr h="396266">
                <a:tc gridSpan="2" vMerge="1">
                  <a:txBody>
                    <a:bodyPr/>
                    <a:lstStyle/>
                    <a:p>
                      <a:endParaRPr lang="tr-TR"/>
                    </a:p>
                  </a:txBody>
                  <a:tcPr/>
                </a:tc>
                <a:tc hMerge="1" vMerge="1">
                  <a:txBody>
                    <a:bodyPr/>
                    <a:lstStyle/>
                    <a:p>
                      <a:endParaRPr lang="tr-TR"/>
                    </a:p>
                  </a:txBody>
                  <a:tcPr/>
                </a:tc>
                <a:tc>
                  <a:txBody>
                    <a:bodyPr/>
                    <a:lstStyle/>
                    <a:p>
                      <a:pPr algn="ctr" fontAlgn="ctr"/>
                      <a:r>
                        <a:rPr lang="tr-TR" sz="1050" u="none" strike="noStrike">
                          <a:effectLst/>
                        </a:rPr>
                        <a:t>Yakıt ve kur riskine yönelik korunma stratejisi</a:t>
                      </a:r>
                      <a:endParaRPr lang="tr-TR" sz="1050" b="0" i="0" u="none" strike="noStrike">
                        <a:effectLst/>
                        <a:latin typeface="Arial" panose="020B0604020202020204" pitchFamily="34" charset="0"/>
                      </a:endParaRPr>
                    </a:p>
                  </a:txBody>
                  <a:tcPr marL="0" marR="0" marT="0" marB="0" anchor="ctr"/>
                </a:tc>
                <a:tc>
                  <a:txBody>
                    <a:bodyPr/>
                    <a:lstStyle/>
                    <a:p>
                      <a:pPr algn="ctr" fontAlgn="ctr"/>
                      <a:r>
                        <a:rPr lang="tr-TR" sz="1050" u="none" strike="noStrike">
                          <a:effectLst/>
                        </a:rPr>
                        <a:t> </a:t>
                      </a:r>
                      <a:endParaRPr lang="tr-TR" sz="105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620881154"/>
                  </a:ext>
                </a:extLst>
              </a:tr>
              <a:tr h="531296">
                <a:tc rowSpan="4">
                  <a:txBody>
                    <a:bodyPr/>
                    <a:lstStyle/>
                    <a:p>
                      <a:pPr algn="ctr" fontAlgn="ctr"/>
                      <a:r>
                        <a:rPr lang="tr-TR" sz="1100" u="none" strike="noStrike">
                          <a:effectLst/>
                        </a:rPr>
                        <a:t>FIRSAT</a:t>
                      </a:r>
                      <a:endParaRPr lang="tr-TR" sz="1100" b="1" i="0" u="none" strike="noStrike">
                        <a:effectLst/>
                        <a:latin typeface="Arial" panose="020B0604020202020204" pitchFamily="34" charset="0"/>
                      </a:endParaRPr>
                    </a:p>
                  </a:txBody>
                  <a:tcPr marL="0" marR="0" marT="0" marB="0" vert="wordArtVert" anchor="ctr"/>
                </a:tc>
                <a:tc>
                  <a:txBody>
                    <a:bodyPr/>
                    <a:lstStyle/>
                    <a:p>
                      <a:pPr algn="ctr" fontAlgn="ctr"/>
                      <a:r>
                        <a:rPr lang="tr-TR" sz="1050" u="none" strike="noStrike">
                          <a:effectLst/>
                        </a:rPr>
                        <a:t>Turizm sektöründe iyileşmenin devam etmesi</a:t>
                      </a:r>
                      <a:endParaRPr lang="tr-TR" sz="1050" b="0" i="0" u="none" strike="noStrike">
                        <a:effectLst/>
                        <a:latin typeface="Arial" panose="020B0604020202020204" pitchFamily="34" charset="0"/>
                      </a:endParaRPr>
                    </a:p>
                  </a:txBody>
                  <a:tcPr marL="0" marR="0" marT="0" marB="0" anchor="ctr"/>
                </a:tc>
                <a:tc rowSpan="4">
                  <a:txBody>
                    <a:bodyPr/>
                    <a:lstStyle/>
                    <a:p>
                      <a:pPr algn="ctr" fontAlgn="ctr"/>
                      <a:r>
                        <a:rPr lang="tr-TR" sz="900" u="none" strike="noStrike">
                          <a:effectLst/>
                        </a:rPr>
                        <a:t>Turizm sektöründeki artış ile düşük maliyetli uçuşları sayesinde iyi bir yolcu kapasitesine ulaşabilir.</a:t>
                      </a:r>
                      <a:br>
                        <a:rPr lang="tr-TR" sz="900" u="none" strike="noStrike">
                          <a:effectLst/>
                        </a:rPr>
                      </a:br>
                      <a:r>
                        <a:rPr lang="tr-TR" sz="900" u="none" strike="noStrike">
                          <a:effectLst/>
                        </a:rPr>
                        <a:t>- Özellikle yeni hat açılışları sayesinde turistlerin yeni rotası olarak Türkiye'nin güney ve ege sahillerine yönelik reklam çalışmalarını hızlandırabilir</a:t>
                      </a:r>
                      <a:br>
                        <a:rPr lang="tr-TR" sz="900" u="none" strike="noStrike">
                          <a:effectLst/>
                        </a:rPr>
                      </a:br>
                      <a:r>
                        <a:rPr lang="tr-TR" sz="900" u="none" strike="noStrike">
                          <a:effectLst/>
                        </a:rPr>
                        <a:t>- SAW'da kapasite artırımı ile özellikle İstanbul çıkış ve varışlı müşterilerini etkin bir şekilde artırabilir</a:t>
                      </a:r>
                      <a:br>
                        <a:rPr lang="tr-TR" sz="900" u="none" strike="noStrike">
                          <a:effectLst/>
                        </a:rPr>
                      </a:br>
                      <a:r>
                        <a:rPr lang="tr-TR" sz="900" u="none" strike="noStrike">
                          <a:effectLst/>
                        </a:rPr>
                        <a:t>- Yeni açılan Marmaray hattı ile SAW'a ulaşımın kolay olmasını bir fırsat olarak kullanıp, hem yerli yolcuların hem de yurtdışı yolcuların erişimini fırsata çevirebilir</a:t>
                      </a:r>
                      <a:endParaRPr lang="tr-TR" sz="900" b="0" i="0" u="none" strike="noStrike">
                        <a:effectLst/>
                        <a:latin typeface="Arial" panose="020B0604020202020204" pitchFamily="34" charset="0"/>
                      </a:endParaRPr>
                    </a:p>
                  </a:txBody>
                  <a:tcPr marL="0" marR="0" marT="0" marB="0" anchor="ctr"/>
                </a:tc>
                <a:tc rowSpan="4">
                  <a:txBody>
                    <a:bodyPr/>
                    <a:lstStyle/>
                    <a:p>
                      <a:pPr algn="ctr" fontAlgn="ctr"/>
                      <a:r>
                        <a:rPr lang="tr-TR" sz="900" u="none" strike="noStrike">
                          <a:effectLst/>
                        </a:rPr>
                        <a:t>Pegasus ser ne kadar turizm sektöründeki gelişmelerden yüksek oranda etkilense de, low cost (düşük maaliyet) stratejisi ile pazarda sürekli olarak maliyet liderliği stratejisi yürütebilmektedir. Bu sebeple karlı yeni hat açılışları ile misyonunda da belirttiği gibi herkese hitap eden bir havayolu şirketi olmaya devam ettiği sürece bu zayıflıkları uzun vadede çözebileceği görülmektedir. </a:t>
                      </a:r>
                      <a:endParaRPr lang="tr-TR"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1865193442"/>
                  </a:ext>
                </a:extLst>
              </a:tr>
              <a:tr h="531296">
                <a:tc vMerge="1">
                  <a:txBody>
                    <a:bodyPr/>
                    <a:lstStyle/>
                    <a:p>
                      <a:endParaRPr lang="tr-TR"/>
                    </a:p>
                  </a:txBody>
                  <a:tcPr/>
                </a:tc>
                <a:tc>
                  <a:txBody>
                    <a:bodyPr/>
                    <a:lstStyle/>
                    <a:p>
                      <a:pPr algn="ctr" fontAlgn="ctr"/>
                      <a:r>
                        <a:rPr lang="tr-TR" sz="1050" u="none" strike="noStrike">
                          <a:effectLst/>
                        </a:rPr>
                        <a:t>Kârlı yeni hat açılışları</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757991225"/>
                  </a:ext>
                </a:extLst>
              </a:tr>
              <a:tr h="531296">
                <a:tc vMerge="1">
                  <a:txBody>
                    <a:bodyPr/>
                    <a:lstStyle/>
                    <a:p>
                      <a:endParaRPr lang="tr-TR"/>
                    </a:p>
                  </a:txBody>
                  <a:tcPr/>
                </a:tc>
                <a:tc>
                  <a:txBody>
                    <a:bodyPr/>
                    <a:lstStyle/>
                    <a:p>
                      <a:pPr algn="ctr" fontAlgn="ctr"/>
                      <a:r>
                        <a:rPr lang="tr-TR" sz="1050" u="none" strike="noStrike">
                          <a:effectLst/>
                        </a:rPr>
                        <a:t>Petrol fiyatlarında kalıcı gerileme/istikrarlı fiyat hareketleri</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645752406"/>
                  </a:ext>
                </a:extLst>
              </a:tr>
              <a:tr h="569936">
                <a:tc vMerge="1">
                  <a:txBody>
                    <a:bodyPr/>
                    <a:lstStyle/>
                    <a:p>
                      <a:endParaRPr lang="tr-TR"/>
                    </a:p>
                  </a:txBody>
                  <a:tcPr/>
                </a:tc>
                <a:tc>
                  <a:txBody>
                    <a:bodyPr/>
                    <a:lstStyle/>
                    <a:p>
                      <a:pPr algn="l" fontAlgn="b"/>
                      <a:r>
                        <a:rPr lang="tr-TR" sz="1050" u="none" strike="noStrike">
                          <a:effectLst/>
                        </a:rPr>
                        <a:t>SAW'da kapasite genişletici aksiyonlar</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261965221"/>
                  </a:ext>
                </a:extLst>
              </a:tr>
              <a:tr h="463677">
                <a:tc rowSpan="5">
                  <a:txBody>
                    <a:bodyPr/>
                    <a:lstStyle/>
                    <a:p>
                      <a:pPr algn="ctr" fontAlgn="ctr"/>
                      <a:r>
                        <a:rPr lang="tr-TR" sz="1100" u="none" strike="noStrike">
                          <a:effectLst/>
                        </a:rPr>
                        <a:t>TEHDİT</a:t>
                      </a:r>
                      <a:endParaRPr lang="tr-TR" sz="1100" b="1" i="0" u="none" strike="noStrike">
                        <a:effectLst/>
                        <a:latin typeface="Arial" panose="020B0604020202020204" pitchFamily="34" charset="0"/>
                      </a:endParaRPr>
                    </a:p>
                  </a:txBody>
                  <a:tcPr marL="0" marR="0" marT="0" marB="0" vert="wordArtVert" anchor="ctr"/>
                </a:tc>
                <a:tc>
                  <a:txBody>
                    <a:bodyPr/>
                    <a:lstStyle/>
                    <a:p>
                      <a:pPr algn="ctr" fontAlgn="ctr"/>
                      <a:r>
                        <a:rPr lang="tr-TR" sz="1050" u="none" strike="noStrike">
                          <a:effectLst/>
                        </a:rPr>
                        <a:t>Makroekonomik koşullarında kötüleşme</a:t>
                      </a:r>
                      <a:endParaRPr lang="tr-TR" sz="1050" b="0" i="0" u="none" strike="noStrike">
                        <a:effectLst/>
                        <a:latin typeface="Arial" panose="020B0604020202020204" pitchFamily="34" charset="0"/>
                      </a:endParaRPr>
                    </a:p>
                  </a:txBody>
                  <a:tcPr marL="0" marR="0" marT="0" marB="0" anchor="ctr"/>
                </a:tc>
                <a:tc rowSpan="5">
                  <a:txBody>
                    <a:bodyPr/>
                    <a:lstStyle/>
                    <a:p>
                      <a:pPr algn="ctr" fontAlgn="ctr"/>
                      <a:r>
                        <a:rPr lang="tr-TR" sz="900" u="none" strike="noStrike">
                          <a:effectLst/>
                        </a:rPr>
                        <a:t>Makroekonomik koşullardaki kötüleşme tüm ülke pazarını olumsuz olarak etkilemekte olup, bu nedenle Pegasus düşük maliyet stratejisi sebebi ile diğer havayolu firmalarına göre avantajlı durumdadır. Özellikle hem iç pazardaki alım gücü düşük olan yolculara, hem de dış pazardaki yolculara hitap eden bir stratejiye hali hazırda sahiptir. Uçuş maaliyetleri en düşük seviyede olan bu havayolu firması politik ilişkilerdeki bozulmaları da göz önünde bulundurarak hem iç pazara hem de dış pazara aynı ağırlıkta yönelmeli, dengeli bir strateji ile iki pazarı birbirinin yedeği olarak kullanmalıdır. </a:t>
                      </a:r>
                      <a:endParaRPr lang="tr-TR" sz="900" b="0" i="0" u="none" strike="noStrike">
                        <a:effectLst/>
                        <a:latin typeface="Arial" panose="020B0604020202020204" pitchFamily="34" charset="0"/>
                      </a:endParaRPr>
                    </a:p>
                  </a:txBody>
                  <a:tcPr marL="0" marR="0" marT="0" marB="0" anchor="ctr"/>
                </a:tc>
                <a:tc rowSpan="5">
                  <a:txBody>
                    <a:bodyPr/>
                    <a:lstStyle/>
                    <a:p>
                      <a:pPr algn="ctr" fontAlgn="ctr"/>
                      <a:r>
                        <a:rPr lang="tr-TR" sz="900" u="none" strike="noStrike">
                          <a:effectLst/>
                        </a:rPr>
                        <a:t>Operasyonlarda yüksek dönemsellik etkisi her ne kadar Pegasus'un zayıf noktası olsa da pazarda bulunan makroekonomik koşullardaki kötüleşme Pegasus'un dış pazardan yabancı para ile kazancını olumlu olarak değerlendirme şansı doğurabilir. Dış pazara yönelerek yeni hat açılışları, ve SAW'daki stratejik konumunu kullanarak konumunu koruyabilir. </a:t>
                      </a:r>
                      <a:endParaRPr lang="tr-TR" sz="900" b="0" i="0" u="none" strike="noStrike">
                        <a:effectLst/>
                        <a:latin typeface="Arial" panose="020B0604020202020204" pitchFamily="34" charset="0"/>
                      </a:endParaRPr>
                    </a:p>
                  </a:txBody>
                  <a:tcPr marL="0" marR="0" marT="0" marB="0" anchor="ctr"/>
                </a:tc>
                <a:extLst>
                  <a:ext uri="{0D108BD9-81ED-4DB2-BD59-A6C34878D82A}">
                    <a16:rowId xmlns:a16="http://schemas.microsoft.com/office/drawing/2014/main" val="3497527112"/>
                  </a:ext>
                </a:extLst>
              </a:tr>
              <a:tr h="463677">
                <a:tc vMerge="1">
                  <a:txBody>
                    <a:bodyPr/>
                    <a:lstStyle/>
                    <a:p>
                      <a:endParaRPr lang="tr-TR"/>
                    </a:p>
                  </a:txBody>
                  <a:tcPr/>
                </a:tc>
                <a:tc>
                  <a:txBody>
                    <a:bodyPr/>
                    <a:lstStyle/>
                    <a:p>
                      <a:pPr algn="ctr" fontAlgn="ctr"/>
                      <a:r>
                        <a:rPr lang="tr-TR" sz="1050" u="none" strike="noStrike">
                          <a:effectLst/>
                        </a:rPr>
                        <a:t>Politik ilişkilerde bozulma</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3314311907"/>
                  </a:ext>
                </a:extLst>
              </a:tr>
              <a:tr h="463677">
                <a:tc vMerge="1">
                  <a:txBody>
                    <a:bodyPr/>
                    <a:lstStyle/>
                    <a:p>
                      <a:endParaRPr lang="tr-TR"/>
                    </a:p>
                  </a:txBody>
                  <a:tcPr/>
                </a:tc>
                <a:tc>
                  <a:txBody>
                    <a:bodyPr/>
                    <a:lstStyle/>
                    <a:p>
                      <a:pPr algn="ctr" fontAlgn="ctr"/>
                      <a:r>
                        <a:rPr lang="tr-TR" sz="1050" u="none" strike="noStrike">
                          <a:effectLst/>
                        </a:rPr>
                        <a:t>Güvenlik endişelerinde artış</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585197591"/>
                  </a:ext>
                </a:extLst>
              </a:tr>
              <a:tr h="463677">
                <a:tc vMerge="1">
                  <a:txBody>
                    <a:bodyPr/>
                    <a:lstStyle/>
                    <a:p>
                      <a:endParaRPr lang="tr-TR"/>
                    </a:p>
                  </a:txBody>
                  <a:tcPr/>
                </a:tc>
                <a:tc>
                  <a:txBody>
                    <a:bodyPr/>
                    <a:lstStyle/>
                    <a:p>
                      <a:pPr algn="ctr" fontAlgn="ctr"/>
                      <a:r>
                        <a:rPr lang="tr-TR" sz="1050" u="none" strike="noStrike">
                          <a:effectLst/>
                        </a:rPr>
                        <a:t>Petrol fiyatlarında sert yükseliş</a:t>
                      </a:r>
                      <a:endParaRPr lang="tr-TR" sz="1050" b="0" i="0" u="none" strike="noStrike">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341108220"/>
                  </a:ext>
                </a:extLst>
              </a:tr>
              <a:tr h="463677">
                <a:tc vMerge="1">
                  <a:txBody>
                    <a:bodyPr/>
                    <a:lstStyle/>
                    <a:p>
                      <a:endParaRPr lang="tr-TR"/>
                    </a:p>
                  </a:txBody>
                  <a:tcPr/>
                </a:tc>
                <a:tc>
                  <a:txBody>
                    <a:bodyPr/>
                    <a:lstStyle/>
                    <a:p>
                      <a:pPr algn="ctr" fontAlgn="ctr"/>
                      <a:r>
                        <a:rPr lang="tr-TR" sz="1050" u="none" strike="noStrike" dirty="0">
                          <a:effectLst/>
                        </a:rPr>
                        <a:t>Rekabetin daha da artması</a:t>
                      </a:r>
                      <a:endParaRPr lang="tr-TR" sz="1050" b="0" i="0" u="none" strike="noStrike" dirty="0">
                        <a:effectLst/>
                        <a:latin typeface="Arial" panose="020B0604020202020204" pitchFamily="34" charset="0"/>
                      </a:endParaRPr>
                    </a:p>
                  </a:txBody>
                  <a:tcPr marL="0" marR="0" marT="0" marB="0" anchor="ctr"/>
                </a:tc>
                <a:tc vMerge="1">
                  <a:txBody>
                    <a:bodyPr/>
                    <a:lstStyle/>
                    <a:p>
                      <a:endParaRPr lang="tr-TR"/>
                    </a:p>
                  </a:txBody>
                  <a:tcPr/>
                </a:tc>
                <a:tc vMerge="1">
                  <a:txBody>
                    <a:bodyPr/>
                    <a:lstStyle/>
                    <a:p>
                      <a:endParaRPr lang="tr-TR"/>
                    </a:p>
                  </a:txBody>
                  <a:tcPr/>
                </a:tc>
                <a:extLst>
                  <a:ext uri="{0D108BD9-81ED-4DB2-BD59-A6C34878D82A}">
                    <a16:rowId xmlns:a16="http://schemas.microsoft.com/office/drawing/2014/main" val="2897769447"/>
                  </a:ext>
                </a:extLst>
              </a:tr>
            </a:tbl>
          </a:graphicData>
        </a:graphic>
      </p:graphicFrame>
      <p:sp>
        <p:nvSpPr>
          <p:cNvPr id="5" name="Line 12">
            <a:extLst>
              <a:ext uri="{FF2B5EF4-FFF2-40B4-BE49-F238E27FC236}">
                <a16:creationId xmlns:a16="http://schemas.microsoft.com/office/drawing/2014/main" id="{C6A59230-76C0-4782-9C0C-7569691E5C5C}"/>
              </a:ext>
            </a:extLst>
          </p:cNvPr>
          <p:cNvSpPr>
            <a:spLocks noChangeShapeType="1"/>
          </p:cNvSpPr>
          <p:nvPr/>
        </p:nvSpPr>
        <p:spPr bwMode="auto">
          <a:xfrm>
            <a:off x="4239599" y="2949042"/>
            <a:ext cx="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tr-TR" sz="3600"/>
          </a:p>
        </p:txBody>
      </p:sp>
    </p:spTree>
    <p:extLst>
      <p:ext uri="{BB962C8B-B14F-4D97-AF65-F5344CB8AC3E}">
        <p14:creationId xmlns:p14="http://schemas.microsoft.com/office/powerpoint/2010/main" val="28793934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CD630F84-CD25-4FBB-9C2A-9417F96F67AE}"/>
              </a:ext>
            </a:extLst>
          </p:cNvPr>
          <p:cNvGraphicFramePr>
            <a:graphicFrameLocks noGrp="1"/>
          </p:cNvGraphicFramePr>
          <p:nvPr>
            <p:extLst>
              <p:ext uri="{D42A27DB-BD31-4B8C-83A1-F6EECF244321}">
                <p14:modId xmlns:p14="http://schemas.microsoft.com/office/powerpoint/2010/main" val="694136715"/>
              </p:ext>
            </p:extLst>
          </p:nvPr>
        </p:nvGraphicFramePr>
        <p:xfrm>
          <a:off x="596244" y="420736"/>
          <a:ext cx="11055284" cy="5612417"/>
        </p:xfrm>
        <a:graphic>
          <a:graphicData uri="http://schemas.openxmlformats.org/drawingml/2006/table">
            <a:tbl>
              <a:tblPr>
                <a:tableStyleId>{5C22544A-7EE6-4342-B048-85BDC9FD1C3A}</a:tableStyleId>
              </a:tblPr>
              <a:tblGrid>
                <a:gridCol w="2386142">
                  <a:extLst>
                    <a:ext uri="{9D8B030D-6E8A-4147-A177-3AD203B41FA5}">
                      <a16:colId xmlns:a16="http://schemas.microsoft.com/office/drawing/2014/main" val="3458614943"/>
                    </a:ext>
                  </a:extLst>
                </a:gridCol>
                <a:gridCol w="1331376">
                  <a:extLst>
                    <a:ext uri="{9D8B030D-6E8A-4147-A177-3AD203B41FA5}">
                      <a16:colId xmlns:a16="http://schemas.microsoft.com/office/drawing/2014/main" val="4130322281"/>
                    </a:ext>
                  </a:extLst>
                </a:gridCol>
                <a:gridCol w="1331376">
                  <a:extLst>
                    <a:ext uri="{9D8B030D-6E8A-4147-A177-3AD203B41FA5}">
                      <a16:colId xmlns:a16="http://schemas.microsoft.com/office/drawing/2014/main" val="2665236546"/>
                    </a:ext>
                  </a:extLst>
                </a:gridCol>
                <a:gridCol w="1671819">
                  <a:extLst>
                    <a:ext uri="{9D8B030D-6E8A-4147-A177-3AD203B41FA5}">
                      <a16:colId xmlns:a16="http://schemas.microsoft.com/office/drawing/2014/main" val="2984368954"/>
                    </a:ext>
                  </a:extLst>
                </a:gridCol>
                <a:gridCol w="1331376">
                  <a:extLst>
                    <a:ext uri="{9D8B030D-6E8A-4147-A177-3AD203B41FA5}">
                      <a16:colId xmlns:a16="http://schemas.microsoft.com/office/drawing/2014/main" val="3408616078"/>
                    </a:ext>
                  </a:extLst>
                </a:gridCol>
                <a:gridCol w="1331376">
                  <a:extLst>
                    <a:ext uri="{9D8B030D-6E8A-4147-A177-3AD203B41FA5}">
                      <a16:colId xmlns:a16="http://schemas.microsoft.com/office/drawing/2014/main" val="2562272518"/>
                    </a:ext>
                  </a:extLst>
                </a:gridCol>
                <a:gridCol w="1671819">
                  <a:extLst>
                    <a:ext uri="{9D8B030D-6E8A-4147-A177-3AD203B41FA5}">
                      <a16:colId xmlns:a16="http://schemas.microsoft.com/office/drawing/2014/main" val="1464618919"/>
                    </a:ext>
                  </a:extLst>
                </a:gridCol>
              </a:tblGrid>
              <a:tr h="587262">
                <a:tc>
                  <a:txBody>
                    <a:bodyPr/>
                    <a:lstStyle/>
                    <a:p>
                      <a:pPr algn="ctr" fontAlgn="ctr"/>
                      <a:r>
                        <a:rPr lang="tr-TR" sz="1400" u="none" strike="noStrike">
                          <a:effectLst/>
                        </a:rPr>
                        <a:t>ENDÜSTRİ MATRİSİ</a:t>
                      </a:r>
                      <a:endParaRPr lang="tr-TR" sz="1400" b="1" i="0" u="none" strike="noStrike">
                        <a:solidFill>
                          <a:srgbClr val="FFFFFF"/>
                        </a:solidFill>
                        <a:effectLst/>
                        <a:latin typeface="Arial Tur" panose="020B0604020202020204" pitchFamily="34" charset="0"/>
                      </a:endParaRPr>
                    </a:p>
                  </a:txBody>
                  <a:tcPr marL="7387" marR="7387" marT="7387" marB="0" anchor="ctr"/>
                </a:tc>
                <a:tc gridSpan="3">
                  <a:txBody>
                    <a:bodyPr/>
                    <a:lstStyle/>
                    <a:p>
                      <a:pPr algn="ctr" fontAlgn="ctr"/>
                      <a:r>
                        <a:rPr lang="tr-TR" sz="1400" u="none" strike="noStrike">
                          <a:effectLst/>
                        </a:rPr>
                        <a:t>Pegasus</a:t>
                      </a:r>
                      <a:endParaRPr lang="tr-TR" sz="1400" b="1" i="0" u="none" strike="noStrike">
                        <a:solidFill>
                          <a:srgbClr val="FFFFFF"/>
                        </a:solidFill>
                        <a:effectLst/>
                        <a:latin typeface="Arial Tur" panose="020B0604020202020204" pitchFamily="34" charset="0"/>
                      </a:endParaRPr>
                    </a:p>
                  </a:txBody>
                  <a:tcPr marL="7387" marR="7387" marT="7387" marB="0" anchor="ctr"/>
                </a:tc>
                <a:tc hMerge="1">
                  <a:txBody>
                    <a:bodyPr/>
                    <a:lstStyle/>
                    <a:p>
                      <a:endParaRPr lang="tr-TR"/>
                    </a:p>
                  </a:txBody>
                  <a:tcPr/>
                </a:tc>
                <a:tc hMerge="1">
                  <a:txBody>
                    <a:bodyPr/>
                    <a:lstStyle/>
                    <a:p>
                      <a:endParaRPr lang="tr-TR"/>
                    </a:p>
                  </a:txBody>
                  <a:tcPr/>
                </a:tc>
                <a:tc gridSpan="3">
                  <a:txBody>
                    <a:bodyPr/>
                    <a:lstStyle/>
                    <a:p>
                      <a:pPr algn="ctr" fontAlgn="ctr"/>
                      <a:r>
                        <a:rPr lang="tr-TR" sz="1400" u="none" strike="noStrike">
                          <a:effectLst/>
                        </a:rPr>
                        <a:t>Türk Hava Yolları</a:t>
                      </a:r>
                      <a:endParaRPr lang="tr-TR" sz="1400" b="1" i="0" u="none" strike="noStrike">
                        <a:solidFill>
                          <a:srgbClr val="FFFFFF"/>
                        </a:solidFill>
                        <a:effectLst/>
                        <a:latin typeface="Arial Tur" panose="020B0604020202020204" pitchFamily="34" charset="0"/>
                      </a:endParaRPr>
                    </a:p>
                  </a:txBody>
                  <a:tcPr marL="7387" marR="7387" marT="7387"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683250744"/>
                  </a:ext>
                </a:extLst>
              </a:tr>
              <a:tr h="327059">
                <a:tc>
                  <a:txBody>
                    <a:bodyPr/>
                    <a:lstStyle/>
                    <a:p>
                      <a:pPr algn="ctr" fontAlgn="ctr"/>
                      <a:r>
                        <a:rPr lang="tr-TR" sz="1400" u="none" strike="noStrike">
                          <a:effectLst/>
                        </a:rPr>
                        <a:t>Anahtar Stratejik Faktörler</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Ağırlık</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Puanı</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Ağırlıklı Puan</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Ağırlık</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Puanı</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Ağırlıklı Puan</a:t>
                      </a:r>
                      <a:endParaRPr lang="tr-TR" sz="1400" b="1" i="0" u="none" strike="noStrike">
                        <a:solidFill>
                          <a:srgbClr val="FFFFFF"/>
                        </a:solidFill>
                        <a:effectLst/>
                        <a:latin typeface="Arial Tur" panose="020B0604020202020204" pitchFamily="34" charset="0"/>
                      </a:endParaRPr>
                    </a:p>
                  </a:txBody>
                  <a:tcPr marL="7387" marR="7387" marT="7387" marB="0" anchor="ctr"/>
                </a:tc>
                <a:extLst>
                  <a:ext uri="{0D108BD9-81ED-4DB2-BD59-A6C34878D82A}">
                    <a16:rowId xmlns:a16="http://schemas.microsoft.com/office/drawing/2014/main" val="1619872046"/>
                  </a:ext>
                </a:extLst>
              </a:tr>
              <a:tr h="587262">
                <a:tc>
                  <a:txBody>
                    <a:bodyPr/>
                    <a:lstStyle/>
                    <a:p>
                      <a:pPr algn="ctr" fontAlgn="ctr"/>
                      <a:r>
                        <a:rPr lang="tr-TR" sz="1400" u="none" strike="noStrike">
                          <a:effectLst/>
                        </a:rPr>
                        <a:t>Pazar payı</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0.07</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0.28</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0.24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0.96</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622470951"/>
                  </a:ext>
                </a:extLst>
              </a:tr>
              <a:tr h="587262">
                <a:tc>
                  <a:txBody>
                    <a:bodyPr/>
                    <a:lstStyle/>
                    <a:p>
                      <a:pPr algn="ctr" fontAlgn="ctr"/>
                      <a:r>
                        <a:rPr lang="tr-TR" sz="1400" u="none" strike="noStrike">
                          <a:effectLst/>
                        </a:rPr>
                        <a:t>Güvenilirlik</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0.14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0.42</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0.08</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0.32</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4280920755"/>
                  </a:ext>
                </a:extLst>
              </a:tr>
              <a:tr h="587262">
                <a:tc>
                  <a:txBody>
                    <a:bodyPr/>
                    <a:lstStyle/>
                    <a:p>
                      <a:pPr algn="ctr" fontAlgn="ctr"/>
                      <a:r>
                        <a:rPr lang="tr-TR" sz="1400" u="none" strike="noStrike">
                          <a:effectLst/>
                        </a:rPr>
                        <a:t>Teknolojik Yeterlilik </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0.08</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0.24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0.04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0.16</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4271426053"/>
                  </a:ext>
                </a:extLst>
              </a:tr>
              <a:tr h="587262">
                <a:tc>
                  <a:txBody>
                    <a:bodyPr/>
                    <a:lstStyle/>
                    <a:p>
                      <a:pPr algn="ctr" fontAlgn="ctr"/>
                      <a:r>
                        <a:rPr lang="tr-TR" sz="1400" u="none" strike="noStrike">
                          <a:effectLst/>
                        </a:rPr>
                        <a:t>Fiyat Rekabeti</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0.45</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5</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2.25</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0.42</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1540596167"/>
                  </a:ext>
                </a:extLst>
              </a:tr>
              <a:tr h="587262">
                <a:tc>
                  <a:txBody>
                    <a:bodyPr/>
                    <a:lstStyle/>
                    <a:p>
                      <a:pPr algn="ctr" fontAlgn="ctr"/>
                      <a:r>
                        <a:rPr lang="tr-TR" sz="1400" u="none" strike="noStrike">
                          <a:effectLst/>
                        </a:rPr>
                        <a:t>Yenilikçi Kampanyalar</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0.04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0.12</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0.21</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0.63</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601768605"/>
                  </a:ext>
                </a:extLst>
              </a:tr>
              <a:tr h="587262">
                <a:tc>
                  <a:txBody>
                    <a:bodyPr/>
                    <a:lstStyle/>
                    <a:p>
                      <a:pPr algn="ctr" fontAlgn="ctr"/>
                      <a:r>
                        <a:rPr lang="tr-TR" sz="1400" u="none" strike="noStrike">
                          <a:effectLst/>
                        </a:rPr>
                        <a:t>Pazarlama</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0.11</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0.33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10</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1.4</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418684036"/>
                  </a:ext>
                </a:extLst>
              </a:tr>
              <a:tr h="587262">
                <a:tc>
                  <a:txBody>
                    <a:bodyPr/>
                    <a:lstStyle/>
                    <a:p>
                      <a:pPr algn="ctr" fontAlgn="ctr"/>
                      <a:r>
                        <a:rPr lang="tr-TR" sz="1400" u="none" strike="noStrike">
                          <a:effectLst/>
                        </a:rPr>
                        <a:t>Kurumsallık</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0.11</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0.33</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0.15</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4</a:t>
                      </a:r>
                      <a:endParaRPr lang="tr-TR" sz="1400" b="0" i="0" u="none" strike="noStrike">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0.6</a:t>
                      </a:r>
                      <a:endParaRPr lang="tr-TR" sz="1400" b="0" i="0" u="none" strike="noStrike">
                        <a:effectLst/>
                        <a:latin typeface="Arial Tur" panose="020B0604020202020204" pitchFamily="34" charset="0"/>
                      </a:endParaRPr>
                    </a:p>
                  </a:txBody>
                  <a:tcPr marL="7387" marR="7387" marT="7387" marB="0" anchor="ctr"/>
                </a:tc>
                <a:extLst>
                  <a:ext uri="{0D108BD9-81ED-4DB2-BD59-A6C34878D82A}">
                    <a16:rowId xmlns:a16="http://schemas.microsoft.com/office/drawing/2014/main" val="1312484"/>
                  </a:ext>
                </a:extLst>
              </a:tr>
              <a:tr h="587262">
                <a:tc>
                  <a:txBody>
                    <a:bodyPr/>
                    <a:lstStyle/>
                    <a:p>
                      <a:pPr algn="ctr" fontAlgn="ctr"/>
                      <a:r>
                        <a:rPr lang="tr-TR" sz="1400" u="none" strike="noStrike">
                          <a:effectLst/>
                        </a:rPr>
                        <a:t>Toplam Puan</a:t>
                      </a:r>
                      <a:endParaRPr lang="tr-TR" sz="1400" b="1" i="0" u="none" strike="noStrike">
                        <a:solidFill>
                          <a:srgbClr val="FFFFFF"/>
                        </a:solidFill>
                        <a:effectLst/>
                        <a:latin typeface="Arial" panose="020B0604020202020204" pitchFamily="34" charset="0"/>
                      </a:endParaRPr>
                    </a:p>
                  </a:txBody>
                  <a:tcPr marL="7387" marR="7387" marT="7387" marB="0" anchor="ctr"/>
                </a:tc>
                <a:tc>
                  <a:txBody>
                    <a:bodyPr/>
                    <a:lstStyle/>
                    <a:p>
                      <a:pPr algn="ctr" fontAlgn="ctr"/>
                      <a:r>
                        <a:rPr lang="tr-TR" sz="1400" u="none" strike="noStrike">
                          <a:effectLst/>
                        </a:rPr>
                        <a:t>1</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 </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3.97</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1</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a:effectLst/>
                        </a:rPr>
                        <a:t> </a:t>
                      </a:r>
                      <a:endParaRPr lang="tr-TR" sz="1400" b="1" i="0" u="none" strike="noStrike">
                        <a:solidFill>
                          <a:srgbClr val="FFFFFF"/>
                        </a:solidFill>
                        <a:effectLst/>
                        <a:latin typeface="Arial Tur" panose="020B0604020202020204" pitchFamily="34" charset="0"/>
                      </a:endParaRPr>
                    </a:p>
                  </a:txBody>
                  <a:tcPr marL="7387" marR="7387" marT="7387" marB="0" anchor="ctr"/>
                </a:tc>
                <a:tc>
                  <a:txBody>
                    <a:bodyPr/>
                    <a:lstStyle/>
                    <a:p>
                      <a:pPr algn="ctr" fontAlgn="ctr"/>
                      <a:r>
                        <a:rPr lang="tr-TR" sz="1400" u="none" strike="noStrike" dirty="0">
                          <a:effectLst/>
                        </a:rPr>
                        <a:t>4.49</a:t>
                      </a:r>
                      <a:endParaRPr lang="tr-TR" sz="1400" b="1" i="0" u="none" strike="noStrike" dirty="0">
                        <a:solidFill>
                          <a:srgbClr val="FFFFFF"/>
                        </a:solidFill>
                        <a:effectLst/>
                        <a:latin typeface="Arial Tur" panose="020B0604020202020204" pitchFamily="34" charset="0"/>
                      </a:endParaRPr>
                    </a:p>
                  </a:txBody>
                  <a:tcPr marL="7387" marR="7387" marT="7387" marB="0" anchor="ctr"/>
                </a:tc>
                <a:extLst>
                  <a:ext uri="{0D108BD9-81ED-4DB2-BD59-A6C34878D82A}">
                    <a16:rowId xmlns:a16="http://schemas.microsoft.com/office/drawing/2014/main" val="3943367595"/>
                  </a:ext>
                </a:extLst>
              </a:tr>
            </a:tbl>
          </a:graphicData>
        </a:graphic>
      </p:graphicFrame>
    </p:spTree>
    <p:extLst>
      <p:ext uri="{BB962C8B-B14F-4D97-AF65-F5344CB8AC3E}">
        <p14:creationId xmlns:p14="http://schemas.microsoft.com/office/powerpoint/2010/main" val="10025834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452D1FF8-E2D7-4C16-A7D8-3F1AA3210C87}"/>
              </a:ext>
            </a:extLst>
          </p:cNvPr>
          <p:cNvGraphicFramePr>
            <a:graphicFrameLocks noGrp="1"/>
          </p:cNvGraphicFramePr>
          <p:nvPr>
            <p:extLst>
              <p:ext uri="{D42A27DB-BD31-4B8C-83A1-F6EECF244321}">
                <p14:modId xmlns:p14="http://schemas.microsoft.com/office/powerpoint/2010/main" val="2746094785"/>
              </p:ext>
            </p:extLst>
          </p:nvPr>
        </p:nvGraphicFramePr>
        <p:xfrm>
          <a:off x="329595" y="211007"/>
          <a:ext cx="11331362" cy="6051263"/>
        </p:xfrm>
        <a:graphic>
          <a:graphicData uri="http://schemas.openxmlformats.org/drawingml/2006/table">
            <a:tbl>
              <a:tblPr>
                <a:tableStyleId>{5C22544A-7EE6-4342-B048-85BDC9FD1C3A}</a:tableStyleId>
              </a:tblPr>
              <a:tblGrid>
                <a:gridCol w="2357002">
                  <a:extLst>
                    <a:ext uri="{9D8B030D-6E8A-4147-A177-3AD203B41FA5}">
                      <a16:colId xmlns:a16="http://schemas.microsoft.com/office/drawing/2014/main" val="2526556760"/>
                    </a:ext>
                  </a:extLst>
                </a:gridCol>
                <a:gridCol w="3224852">
                  <a:extLst>
                    <a:ext uri="{9D8B030D-6E8A-4147-A177-3AD203B41FA5}">
                      <a16:colId xmlns:a16="http://schemas.microsoft.com/office/drawing/2014/main" val="480418400"/>
                    </a:ext>
                  </a:extLst>
                </a:gridCol>
                <a:gridCol w="3155819">
                  <a:extLst>
                    <a:ext uri="{9D8B030D-6E8A-4147-A177-3AD203B41FA5}">
                      <a16:colId xmlns:a16="http://schemas.microsoft.com/office/drawing/2014/main" val="3854066178"/>
                    </a:ext>
                  </a:extLst>
                </a:gridCol>
                <a:gridCol w="2593689">
                  <a:extLst>
                    <a:ext uri="{9D8B030D-6E8A-4147-A177-3AD203B41FA5}">
                      <a16:colId xmlns:a16="http://schemas.microsoft.com/office/drawing/2014/main" val="1291482660"/>
                    </a:ext>
                  </a:extLst>
                </a:gridCol>
              </a:tblGrid>
              <a:tr h="158115">
                <a:tc rowSpan="2">
                  <a:txBody>
                    <a:bodyPr/>
                    <a:lstStyle/>
                    <a:p>
                      <a:pPr algn="ctr" fontAlgn="ctr"/>
                      <a:r>
                        <a:rPr lang="tr-TR" sz="1100" u="none" strike="noStrike">
                          <a:effectLst/>
                        </a:rPr>
                        <a:t>STRATEJİK DENETİM BAŞLIKLARI</a:t>
                      </a:r>
                      <a:endParaRPr lang="tr-TR" sz="1100" b="1" i="0" u="none" strike="noStrike">
                        <a:solidFill>
                          <a:srgbClr val="FFFFFF"/>
                        </a:solidFill>
                        <a:effectLst/>
                        <a:latin typeface="Arial" panose="020B0604020202020204" pitchFamily="34" charset="0"/>
                      </a:endParaRPr>
                    </a:p>
                  </a:txBody>
                  <a:tcPr marL="4014" marR="4014" marT="4014" marB="0" anchor="ctr"/>
                </a:tc>
                <a:tc gridSpan="2">
                  <a:txBody>
                    <a:bodyPr/>
                    <a:lstStyle/>
                    <a:p>
                      <a:pPr algn="ctr" fontAlgn="ctr"/>
                      <a:r>
                        <a:rPr lang="tr-TR" sz="1100" u="none" strike="noStrike">
                          <a:effectLst/>
                        </a:rPr>
                        <a:t>ANALİZ</a:t>
                      </a:r>
                      <a:endParaRPr lang="tr-TR" sz="1100" b="1" i="0" u="none" strike="noStrike">
                        <a:solidFill>
                          <a:srgbClr val="FFFFFF"/>
                        </a:solidFill>
                        <a:effectLst/>
                        <a:latin typeface="Arial" panose="020B0604020202020204" pitchFamily="34" charset="0"/>
                      </a:endParaRPr>
                    </a:p>
                  </a:txBody>
                  <a:tcPr marL="4014" marR="4014" marT="4014" marB="0" anchor="ctr"/>
                </a:tc>
                <a:tc hMerge="1">
                  <a:txBody>
                    <a:bodyPr/>
                    <a:lstStyle/>
                    <a:p>
                      <a:endParaRPr lang="tr-TR"/>
                    </a:p>
                  </a:txBody>
                  <a:tcPr/>
                </a:tc>
                <a:tc rowSpan="2">
                  <a:txBody>
                    <a:bodyPr/>
                    <a:lstStyle/>
                    <a:p>
                      <a:pPr algn="ctr" fontAlgn="ctr"/>
                      <a:r>
                        <a:rPr lang="tr-TR" sz="1100" u="none" strike="noStrike">
                          <a:effectLst/>
                        </a:rPr>
                        <a:t>YORUMLAR</a:t>
                      </a:r>
                      <a:endParaRPr lang="tr-TR" sz="1100" b="1" i="0" u="none" strike="noStrike">
                        <a:solidFill>
                          <a:srgbClr val="FFFFFF"/>
                        </a:solidFill>
                        <a:effectLst/>
                        <a:latin typeface="Arial" panose="020B0604020202020204" pitchFamily="34" charset="0"/>
                      </a:endParaRPr>
                    </a:p>
                  </a:txBody>
                  <a:tcPr marL="4014" marR="4014" marT="4014" marB="0" anchor="ctr"/>
                </a:tc>
                <a:extLst>
                  <a:ext uri="{0D108BD9-81ED-4DB2-BD59-A6C34878D82A}">
                    <a16:rowId xmlns:a16="http://schemas.microsoft.com/office/drawing/2014/main" val="326587700"/>
                  </a:ext>
                </a:extLst>
              </a:tr>
              <a:tr h="158115">
                <a:tc vMerge="1">
                  <a:txBody>
                    <a:bodyPr/>
                    <a:lstStyle/>
                    <a:p>
                      <a:endParaRPr lang="tr-TR"/>
                    </a:p>
                  </a:txBody>
                  <a:tcPr/>
                </a:tc>
                <a:tc>
                  <a:txBody>
                    <a:bodyPr/>
                    <a:lstStyle/>
                    <a:p>
                      <a:pPr algn="ctr" fontAlgn="ctr"/>
                      <a:r>
                        <a:rPr lang="tr-TR" sz="1100" u="none" strike="noStrike">
                          <a:effectLst/>
                        </a:rPr>
                        <a:t>(+) FAKTÖRLER</a:t>
                      </a:r>
                      <a:endParaRPr lang="tr-TR" sz="1100" b="1" i="0" u="none" strike="noStrike">
                        <a:solidFill>
                          <a:srgbClr val="FFFFFF"/>
                        </a:solidFill>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 FAKTÖRLER</a:t>
                      </a:r>
                      <a:endParaRPr lang="tr-TR" sz="1100" b="1" i="0" u="none" strike="noStrike">
                        <a:solidFill>
                          <a:srgbClr val="FFFFFF"/>
                        </a:solidFill>
                        <a:effectLst/>
                        <a:latin typeface="Arial" panose="020B0604020202020204" pitchFamily="34" charset="0"/>
                      </a:endParaRPr>
                    </a:p>
                  </a:txBody>
                  <a:tcPr marL="4014" marR="4014" marT="4014" marB="0" anchor="ctr"/>
                </a:tc>
                <a:tc vMerge="1">
                  <a:txBody>
                    <a:bodyPr/>
                    <a:lstStyle/>
                    <a:p>
                      <a:endParaRPr lang="tr-TR"/>
                    </a:p>
                  </a:txBody>
                  <a:tcPr/>
                </a:tc>
                <a:extLst>
                  <a:ext uri="{0D108BD9-81ED-4DB2-BD59-A6C34878D82A}">
                    <a16:rowId xmlns:a16="http://schemas.microsoft.com/office/drawing/2014/main" val="724413584"/>
                  </a:ext>
                </a:extLst>
              </a:tr>
              <a:tr h="158115">
                <a:tc>
                  <a:txBody>
                    <a:bodyPr/>
                    <a:lstStyle/>
                    <a:p>
                      <a:pPr algn="l" fontAlgn="b"/>
                      <a:r>
                        <a:rPr lang="tr-TR" sz="1100" u="none" strike="noStrike">
                          <a:effectLst/>
                        </a:rPr>
                        <a:t>I. MEVCUT DURUM</a:t>
                      </a:r>
                      <a:endParaRPr lang="tr-TR" sz="1100" b="1" i="0" u="none" strike="noStrike">
                        <a:solidFill>
                          <a:srgbClr val="FFFFFF"/>
                        </a:solidFill>
                        <a:effectLst/>
                        <a:latin typeface="Arial" panose="020B0604020202020204" pitchFamily="34" charset="0"/>
                      </a:endParaRPr>
                    </a:p>
                  </a:txBody>
                  <a:tcPr marL="4014" marR="4014" marT="4014" marB="0" anchor="b"/>
                </a:tc>
                <a:tc gridSpan="3">
                  <a:txBody>
                    <a:bodyPr/>
                    <a:lstStyle/>
                    <a:p>
                      <a:pPr algn="ctr" fontAlgn="b"/>
                      <a:r>
                        <a:rPr lang="tr-TR" sz="1050" u="none" strike="noStrike">
                          <a:effectLst/>
                        </a:rPr>
                        <a:t> </a:t>
                      </a:r>
                      <a:endParaRPr lang="tr-TR" sz="1050" b="0" i="0" u="none" strike="noStrike">
                        <a:effectLst/>
                        <a:latin typeface="Arial" panose="020B0604020202020204" pitchFamily="34" charset="0"/>
                      </a:endParaRPr>
                    </a:p>
                  </a:txBody>
                  <a:tcPr marL="4014" marR="4014" marT="4014" marB="0" anchor="b"/>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141422949"/>
                  </a:ext>
                </a:extLst>
              </a:tr>
              <a:tr h="1967651">
                <a:tc>
                  <a:txBody>
                    <a:bodyPr/>
                    <a:lstStyle/>
                    <a:p>
                      <a:pPr algn="l" fontAlgn="ctr"/>
                      <a:r>
                        <a:rPr lang="tr-TR" sz="1100" u="none" strike="noStrike">
                          <a:effectLst/>
                        </a:rPr>
                        <a:t>A. GEÇMİŞ İŞLETME PERFORMANSI GÖSTERGELERİ</a:t>
                      </a:r>
                      <a:endParaRPr lang="tr-TR" sz="1100" b="1" i="0" u="none" strike="noStrike">
                        <a:solidFill>
                          <a:srgbClr val="FFFFFF"/>
                        </a:solidFill>
                        <a:effectLst/>
                        <a:latin typeface="Arial" panose="020B0604020202020204" pitchFamily="34" charset="0"/>
                      </a:endParaRPr>
                    </a:p>
                  </a:txBody>
                  <a:tcPr marL="60205" marR="4014" marT="4014" marB="0" anchor="ctr"/>
                </a:tc>
                <a:tc>
                  <a:txBody>
                    <a:bodyPr/>
                    <a:lstStyle/>
                    <a:p>
                      <a:pPr algn="ctr" fontAlgn="ctr"/>
                      <a:r>
                        <a:rPr lang="tr-TR" sz="1100" u="none" strike="noStrike">
                          <a:effectLst/>
                        </a:rPr>
                        <a:t>PGS, bayrak taşıyıcı havayolu şirketi olarak THY’nin avantajlı konuma sahip olduğu yurt içi pazarda 2008 yılında %14 olan pazar payını 2017 yılı itibariyle ~%31’e kadar yükseltmiştir. Şirketin, düşük maliyetli iş modeli ile fiyat hassasiyeti yüksek gelir grubuna hitap eden uçuş imkânı sunma politikasının, pazar payı kazanımının en önemli destekleyicisi olduğunu düşünülmektedir. </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PGS’nin yolcu gelirleri açısından iç talebe bağımlılığı THY’ye görece yüksektir. 6A18 sonu itibariyle iç hat tarifeli gelirlerin net satış gelirleri içerisindeki payı THY’de %11 iken, PGS’de %25,4 seviyesindedir.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Pegasus iç piyasa bağlılığını uzun vadede ortadan kaldırmaya yönelik hamleler planlamalıdır. </a:t>
                      </a:r>
                      <a:endParaRPr lang="tr-TR" sz="1100" b="0" i="0" u="none" strike="noStrike">
                        <a:effectLst/>
                        <a:latin typeface="Arial" panose="020B0604020202020204" pitchFamily="34" charset="0"/>
                      </a:endParaRPr>
                    </a:p>
                  </a:txBody>
                  <a:tcPr marL="4014" marR="4014" marT="4014" marB="0" anchor="ctr"/>
                </a:tc>
                <a:extLst>
                  <a:ext uri="{0D108BD9-81ED-4DB2-BD59-A6C34878D82A}">
                    <a16:rowId xmlns:a16="http://schemas.microsoft.com/office/drawing/2014/main" val="2189948467"/>
                  </a:ext>
                </a:extLst>
              </a:tr>
              <a:tr h="146402">
                <a:tc>
                  <a:txBody>
                    <a:bodyPr/>
                    <a:lstStyle/>
                    <a:p>
                      <a:pPr algn="l" fontAlgn="ctr"/>
                      <a:r>
                        <a:rPr lang="tr-TR" sz="1100" u="none" strike="noStrike">
                          <a:effectLst/>
                        </a:rPr>
                        <a:t>B. STRATEJİK DURUM</a:t>
                      </a:r>
                      <a:endParaRPr lang="tr-TR" sz="1100" b="1" i="0" u="none" strike="noStrike">
                        <a:solidFill>
                          <a:srgbClr val="FFFFFF"/>
                        </a:solidFill>
                        <a:effectLst/>
                        <a:latin typeface="Arial" panose="020B0604020202020204" pitchFamily="34" charset="0"/>
                      </a:endParaRPr>
                    </a:p>
                  </a:txBody>
                  <a:tcPr marL="60205" marR="4014" marT="4014" marB="0" anchor="ctr"/>
                </a:tc>
                <a:tc gridSpan="3">
                  <a:txBody>
                    <a:bodyPr/>
                    <a:lstStyle/>
                    <a:p>
                      <a:pPr algn="ctr" fontAlgn="ctr"/>
                      <a:r>
                        <a:rPr lang="tr-TR" sz="1050" u="none" strike="noStrike">
                          <a:effectLst/>
                        </a:rPr>
                        <a:t> </a:t>
                      </a:r>
                      <a:endParaRPr lang="tr-TR" sz="1050" b="0" i="0" u="none" strike="noStrike">
                        <a:effectLst/>
                        <a:latin typeface="Arial" panose="020B0604020202020204" pitchFamily="34" charset="0"/>
                      </a:endParaRPr>
                    </a:p>
                  </a:txBody>
                  <a:tcPr marL="4014" marR="4014" marT="4014"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475790366"/>
                  </a:ext>
                </a:extLst>
              </a:tr>
              <a:tr h="505089">
                <a:tc>
                  <a:txBody>
                    <a:bodyPr/>
                    <a:lstStyle/>
                    <a:p>
                      <a:pPr algn="l" fontAlgn="ctr"/>
                      <a:r>
                        <a:rPr lang="tr-TR" sz="1100" u="none" strike="noStrike">
                          <a:effectLst/>
                        </a:rPr>
                        <a:t>Mevcut Vizyon</a:t>
                      </a:r>
                      <a:endParaRPr lang="tr-TR" sz="1100" b="1" i="0" u="none" strike="noStrike">
                        <a:solidFill>
                          <a:srgbClr val="FFFFFF"/>
                        </a:solidFill>
                        <a:effectLst/>
                        <a:latin typeface="Arial" panose="020B0604020202020204" pitchFamily="34" charset="0"/>
                      </a:endParaRPr>
                    </a:p>
                  </a:txBody>
                  <a:tcPr marL="120411" marR="4014" marT="4014" marB="0" anchor="ctr"/>
                </a:tc>
                <a:tc>
                  <a:txBody>
                    <a:bodyPr/>
                    <a:lstStyle/>
                    <a:p>
                      <a:pPr algn="ctr" fontAlgn="ctr"/>
                      <a:r>
                        <a:rPr lang="tr-TR" sz="1100" u="none" strike="noStrike">
                          <a:effectLst/>
                        </a:rPr>
                        <a:t>Mevcut vizyon net ve anlaşılırdır.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Vizyon oldukça iyi planlanmıştır. </a:t>
                      </a:r>
                      <a:endParaRPr lang="tr-TR" sz="1100" b="0" i="0" u="none" strike="noStrike">
                        <a:effectLst/>
                        <a:latin typeface="Arial" panose="020B0604020202020204" pitchFamily="34" charset="0"/>
                      </a:endParaRPr>
                    </a:p>
                  </a:txBody>
                  <a:tcPr marL="4014" marR="4014" marT="4014" marB="0" anchor="ctr"/>
                </a:tc>
                <a:extLst>
                  <a:ext uri="{0D108BD9-81ED-4DB2-BD59-A6C34878D82A}">
                    <a16:rowId xmlns:a16="http://schemas.microsoft.com/office/drawing/2014/main" val="678049551"/>
                  </a:ext>
                </a:extLst>
              </a:tr>
              <a:tr h="532905">
                <a:tc>
                  <a:txBody>
                    <a:bodyPr/>
                    <a:lstStyle/>
                    <a:p>
                      <a:pPr algn="l" fontAlgn="ctr"/>
                      <a:r>
                        <a:rPr lang="tr-TR" sz="1100" u="none" strike="noStrike">
                          <a:effectLst/>
                        </a:rPr>
                        <a:t>Mevcut Misyon</a:t>
                      </a:r>
                      <a:endParaRPr lang="tr-TR" sz="1100" b="1" i="0" u="none" strike="noStrike">
                        <a:solidFill>
                          <a:srgbClr val="FFFFFF"/>
                        </a:solidFill>
                        <a:effectLst/>
                        <a:latin typeface="Arial" panose="020B0604020202020204" pitchFamily="34" charset="0"/>
                      </a:endParaRPr>
                    </a:p>
                  </a:txBody>
                  <a:tcPr marL="120411" marR="4014" marT="4014" marB="0" anchor="ctr"/>
                </a:tc>
                <a:tc>
                  <a:txBody>
                    <a:bodyPr/>
                    <a:lstStyle/>
                    <a:p>
                      <a:pPr algn="ctr" fontAlgn="ctr"/>
                      <a:r>
                        <a:rPr lang="tr-TR" sz="1100" u="none" strike="noStrike">
                          <a:effectLst/>
                        </a:rPr>
                        <a:t>Mevcut misyon net ve anlaşılırdır.</a:t>
                      </a:r>
                      <a:endParaRPr lang="tr-TR" sz="1100" b="0" i="0" u="none" strike="noStrike">
                        <a:solidFill>
                          <a:srgbClr val="000000"/>
                        </a:solidFill>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Misyon her ne kadar net olsa da, kurumun global hedeflerini ve ideallerini yansıtmamaktadır.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Sektörde neden olduğunu, neyi neden yaptığını ve kime hitap ettiğini misyonda belirlenmesi gerekmektedir.</a:t>
                      </a:r>
                      <a:endParaRPr lang="tr-TR" sz="1100" b="0" i="0" u="none" strike="noStrike">
                        <a:effectLst/>
                        <a:latin typeface="Arial" panose="020B0604020202020204" pitchFamily="34" charset="0"/>
                      </a:endParaRPr>
                    </a:p>
                  </a:txBody>
                  <a:tcPr marL="4014" marR="4014" marT="4014" marB="0" anchor="ctr"/>
                </a:tc>
                <a:extLst>
                  <a:ext uri="{0D108BD9-81ED-4DB2-BD59-A6C34878D82A}">
                    <a16:rowId xmlns:a16="http://schemas.microsoft.com/office/drawing/2014/main" val="578253556"/>
                  </a:ext>
                </a:extLst>
              </a:tr>
              <a:tr h="158115">
                <a:tc>
                  <a:txBody>
                    <a:bodyPr/>
                    <a:lstStyle/>
                    <a:p>
                      <a:pPr algn="l" fontAlgn="ctr"/>
                      <a:r>
                        <a:rPr lang="tr-TR" sz="1100" u="none" strike="noStrike">
                          <a:effectLst/>
                        </a:rPr>
                        <a:t>II. İŞLETME YÖNETİMİ</a:t>
                      </a:r>
                      <a:endParaRPr lang="tr-TR" sz="1100" b="1" i="0" u="none" strike="noStrike">
                        <a:solidFill>
                          <a:srgbClr val="FFFFFF"/>
                        </a:solidFill>
                        <a:effectLst/>
                        <a:latin typeface="Arial" panose="020B0604020202020204" pitchFamily="34" charset="0"/>
                      </a:endParaRPr>
                    </a:p>
                  </a:txBody>
                  <a:tcPr marL="4014" marR="4014" marT="4014" marB="0" anchor="ctr"/>
                </a:tc>
                <a:tc gridSpan="3">
                  <a:txBody>
                    <a:bodyPr/>
                    <a:lstStyle/>
                    <a:p>
                      <a:pPr algn="ctr" fontAlgn="ctr"/>
                      <a:r>
                        <a:rPr lang="tr-TR" sz="1050" u="none" strike="noStrike">
                          <a:effectLst/>
                        </a:rPr>
                        <a:t> </a:t>
                      </a:r>
                      <a:endParaRPr lang="tr-TR" sz="1050" b="1" i="0" u="none" strike="noStrike">
                        <a:effectLst/>
                        <a:latin typeface="Arial" panose="020B0604020202020204" pitchFamily="34" charset="0"/>
                      </a:endParaRPr>
                    </a:p>
                  </a:txBody>
                  <a:tcPr marL="4014" marR="4014" marT="4014"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36939652"/>
                  </a:ext>
                </a:extLst>
              </a:tr>
              <a:tr h="1411321">
                <a:tc>
                  <a:txBody>
                    <a:bodyPr/>
                    <a:lstStyle/>
                    <a:p>
                      <a:pPr algn="l" fontAlgn="ctr"/>
                      <a:r>
                        <a:rPr lang="tr-TR" sz="1100" u="none" strike="noStrike">
                          <a:effectLst/>
                        </a:rPr>
                        <a:t>A. YÖNETİM KURULU</a:t>
                      </a:r>
                      <a:endParaRPr lang="tr-TR" sz="1100" b="1" i="0" u="none" strike="noStrike">
                        <a:solidFill>
                          <a:srgbClr val="FFFFFF"/>
                        </a:solidFill>
                        <a:effectLst/>
                        <a:latin typeface="Arial" panose="020B0604020202020204" pitchFamily="34" charset="0"/>
                      </a:endParaRPr>
                    </a:p>
                  </a:txBody>
                  <a:tcPr marL="60205" marR="4014" marT="4014" marB="0" anchor="ctr"/>
                </a:tc>
                <a:tc>
                  <a:txBody>
                    <a:bodyPr/>
                    <a:lstStyle/>
                    <a:p>
                      <a:pPr algn="ctr" fontAlgn="ctr"/>
                      <a:r>
                        <a:rPr lang="tr-TR" sz="1100" u="none" strike="noStrike">
                          <a:effectLst/>
                        </a:rPr>
                        <a:t>Yönetim kurulu üyeleri genel olarak geçmişinde bir çok firma, holding ve uluslararası şirketlerde üst düzey yönetim görevlerinde çalışmış, THY Yönetim Kurulu Başkanlığı, SunExpress Yönetim Kurulu Üyeliği, Uluslararası Havayolu Eğitim Fonu Başkanlığı,  Türkiye Özel Sektör Havacılık İşletmeleri Derneği Başkanlığı, Londra Stansted Havalimanı’nda Operasyonlardan Sorumlu Genel Müdür gibi kilit ve ilgili sektörlerde etkin görevler almış kişilerden oluşmaktadır. </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Yönetim kurulundaki kişilerin sayısı 8 kişi olduğundan karar süreçleri açısından tıkanmalar meydana gelebilir.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Her nekdar yönetim kurulu çif sayıdan oluşsa da genel olarak yönetim kurulunun doğru ve etkin kararlar verebilecek kapasitede olduğu görülmektedir.</a:t>
                      </a:r>
                      <a:endParaRPr lang="tr-TR" sz="1100" b="0" i="0" u="none" strike="noStrike">
                        <a:effectLst/>
                        <a:latin typeface="Arial" panose="020B0604020202020204" pitchFamily="34" charset="0"/>
                      </a:endParaRPr>
                    </a:p>
                  </a:txBody>
                  <a:tcPr marL="4014" marR="4014" marT="4014" marB="0" anchor="ctr"/>
                </a:tc>
                <a:extLst>
                  <a:ext uri="{0D108BD9-81ED-4DB2-BD59-A6C34878D82A}">
                    <a16:rowId xmlns:a16="http://schemas.microsoft.com/office/drawing/2014/main" val="3369410483"/>
                  </a:ext>
                </a:extLst>
              </a:tr>
              <a:tr h="673452">
                <a:tc>
                  <a:txBody>
                    <a:bodyPr/>
                    <a:lstStyle/>
                    <a:p>
                      <a:pPr algn="l" fontAlgn="ctr"/>
                      <a:r>
                        <a:rPr lang="tr-TR" sz="1100" u="none" strike="noStrike">
                          <a:effectLst/>
                        </a:rPr>
                        <a:t>B. ÜST YÖNETİM</a:t>
                      </a:r>
                      <a:endParaRPr lang="tr-TR" sz="1100" b="1" i="0" u="none" strike="noStrike">
                        <a:solidFill>
                          <a:srgbClr val="FFFFFF"/>
                        </a:solidFill>
                        <a:effectLst/>
                        <a:latin typeface="Arial" panose="020B0604020202020204" pitchFamily="34" charset="0"/>
                      </a:endParaRPr>
                    </a:p>
                  </a:txBody>
                  <a:tcPr marL="60205" marR="4014" marT="4014" marB="0" anchor="ctr"/>
                </a:tc>
                <a:tc>
                  <a:txBody>
                    <a:bodyPr/>
                    <a:lstStyle/>
                    <a:p>
                      <a:pPr algn="ctr" fontAlgn="ctr"/>
                      <a:r>
                        <a:rPr lang="tr-TR" sz="1100" u="none" strike="noStrike">
                          <a:effectLst/>
                        </a:rPr>
                        <a:t>Üst  yönetim kadrosu daha önceden kendi alanında başarısını kanıtlamış kişilerden oluşmaktadır.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a:effectLst/>
                        </a:rPr>
                        <a:t>10 kişilik üst yönetimde sadece 2 tane kadın bulunması hem kadroda çeşitlilik hem de firma imajı açısından birer eksi yön olarak değerlendirilebilir.</a:t>
                      </a:r>
                      <a:endParaRPr lang="tr-TR" sz="1100" b="0" i="0" u="none" strike="noStrike">
                        <a:effectLst/>
                        <a:latin typeface="Arial" panose="020B0604020202020204" pitchFamily="34" charset="0"/>
                      </a:endParaRPr>
                    </a:p>
                  </a:txBody>
                  <a:tcPr marL="4014" marR="4014" marT="4014" marB="0" anchor="ctr"/>
                </a:tc>
                <a:tc>
                  <a:txBody>
                    <a:bodyPr/>
                    <a:lstStyle/>
                    <a:p>
                      <a:pPr algn="ctr" fontAlgn="ctr"/>
                      <a:r>
                        <a:rPr lang="tr-TR" sz="1100" u="none" strike="noStrike" dirty="0">
                          <a:effectLst/>
                        </a:rPr>
                        <a:t>Liyakat  ve deneyim göz önüne alındığında mevcut kadrolar ile şirket yönetiminin  verimli ve etkin bir şekilde işlemesi sağlanacaktır.</a:t>
                      </a:r>
                      <a:endParaRPr lang="tr-TR" sz="1100" b="0" i="0" u="none" strike="noStrike" dirty="0">
                        <a:effectLst/>
                        <a:latin typeface="Arial" panose="020B0604020202020204" pitchFamily="34" charset="0"/>
                      </a:endParaRPr>
                    </a:p>
                  </a:txBody>
                  <a:tcPr marL="4014" marR="4014" marT="4014" marB="0" anchor="ctr"/>
                </a:tc>
                <a:extLst>
                  <a:ext uri="{0D108BD9-81ED-4DB2-BD59-A6C34878D82A}">
                    <a16:rowId xmlns:a16="http://schemas.microsoft.com/office/drawing/2014/main" val="4233637749"/>
                  </a:ext>
                </a:extLst>
              </a:tr>
            </a:tbl>
          </a:graphicData>
        </a:graphic>
      </p:graphicFrame>
    </p:spTree>
    <p:extLst>
      <p:ext uri="{BB962C8B-B14F-4D97-AF65-F5344CB8AC3E}">
        <p14:creationId xmlns:p14="http://schemas.microsoft.com/office/powerpoint/2010/main" val="3822811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a:extLst>
              <a:ext uri="{FF2B5EF4-FFF2-40B4-BE49-F238E27FC236}">
                <a16:creationId xmlns:a16="http://schemas.microsoft.com/office/drawing/2014/main" id="{B6EF12BA-B625-4B6E-8FED-D37705271EDF}"/>
              </a:ext>
            </a:extLst>
          </p:cNvPr>
          <p:cNvGraphicFramePr>
            <a:graphicFrameLocks noGrp="1"/>
          </p:cNvGraphicFramePr>
          <p:nvPr>
            <p:extLst>
              <p:ext uri="{D42A27DB-BD31-4B8C-83A1-F6EECF244321}">
                <p14:modId xmlns:p14="http://schemas.microsoft.com/office/powerpoint/2010/main" val="1161464180"/>
              </p:ext>
            </p:extLst>
          </p:nvPr>
        </p:nvGraphicFramePr>
        <p:xfrm>
          <a:off x="233493" y="163872"/>
          <a:ext cx="11691413" cy="6538585"/>
        </p:xfrm>
        <a:graphic>
          <a:graphicData uri="http://schemas.openxmlformats.org/drawingml/2006/table">
            <a:tbl>
              <a:tblPr>
                <a:tableStyleId>{5C22544A-7EE6-4342-B048-85BDC9FD1C3A}</a:tableStyleId>
              </a:tblPr>
              <a:tblGrid>
                <a:gridCol w="2431895">
                  <a:extLst>
                    <a:ext uri="{9D8B030D-6E8A-4147-A177-3AD203B41FA5}">
                      <a16:colId xmlns:a16="http://schemas.microsoft.com/office/drawing/2014/main" val="2690379979"/>
                    </a:ext>
                  </a:extLst>
                </a:gridCol>
                <a:gridCol w="3327322">
                  <a:extLst>
                    <a:ext uri="{9D8B030D-6E8A-4147-A177-3AD203B41FA5}">
                      <a16:colId xmlns:a16="http://schemas.microsoft.com/office/drawing/2014/main" val="3785677135"/>
                    </a:ext>
                  </a:extLst>
                </a:gridCol>
                <a:gridCol w="3256094">
                  <a:extLst>
                    <a:ext uri="{9D8B030D-6E8A-4147-A177-3AD203B41FA5}">
                      <a16:colId xmlns:a16="http://schemas.microsoft.com/office/drawing/2014/main" val="133791552"/>
                    </a:ext>
                  </a:extLst>
                </a:gridCol>
                <a:gridCol w="2676102">
                  <a:extLst>
                    <a:ext uri="{9D8B030D-6E8A-4147-A177-3AD203B41FA5}">
                      <a16:colId xmlns:a16="http://schemas.microsoft.com/office/drawing/2014/main" val="2854426169"/>
                    </a:ext>
                  </a:extLst>
                </a:gridCol>
              </a:tblGrid>
              <a:tr h="198250">
                <a:tc>
                  <a:txBody>
                    <a:bodyPr/>
                    <a:lstStyle/>
                    <a:p>
                      <a:pPr algn="l" fontAlgn="ctr"/>
                      <a:r>
                        <a:rPr lang="tr-TR" sz="1050" u="none" strike="noStrike">
                          <a:effectLst/>
                        </a:rPr>
                        <a:t>III. İŞLETME DIŞI ÇEVRE (DFAÖ):</a:t>
                      </a:r>
                      <a:endParaRPr lang="tr-TR" sz="1050" b="1" i="0" u="none" strike="noStrike">
                        <a:solidFill>
                          <a:srgbClr val="FFFFFF"/>
                        </a:solidFill>
                        <a:effectLst/>
                        <a:latin typeface="Arial" panose="020B0604020202020204" pitchFamily="34" charset="0"/>
                      </a:endParaRPr>
                    </a:p>
                  </a:txBody>
                  <a:tcPr marL="4517" marR="4517" marT="4517" marB="0" anchor="ctr"/>
                </a:tc>
                <a:tc gridSpan="3">
                  <a:txBody>
                    <a:bodyPr/>
                    <a:lstStyle/>
                    <a:p>
                      <a:pPr algn="ctr" fontAlgn="ctr"/>
                      <a:r>
                        <a:rPr lang="tr-TR" sz="1000" u="none" strike="noStrike">
                          <a:effectLst/>
                        </a:rPr>
                        <a:t> </a:t>
                      </a:r>
                      <a:endParaRPr lang="tr-TR" sz="1000" b="0" i="0" u="none" strike="noStrike">
                        <a:solidFill>
                          <a:srgbClr val="FFFFFF"/>
                        </a:solidFill>
                        <a:effectLst/>
                        <a:latin typeface="Arial" panose="020B0604020202020204" pitchFamily="34" charset="0"/>
                      </a:endParaRPr>
                    </a:p>
                  </a:txBody>
                  <a:tcPr marL="4517" marR="4517" marT="4517"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27931311"/>
                  </a:ext>
                </a:extLst>
              </a:tr>
              <a:tr h="2555225">
                <a:tc>
                  <a:txBody>
                    <a:bodyPr/>
                    <a:lstStyle/>
                    <a:p>
                      <a:pPr algn="l" fontAlgn="ctr"/>
                      <a:r>
                        <a:rPr lang="tr-TR" sz="1050" u="none" strike="noStrike">
                          <a:effectLst/>
                        </a:rPr>
                        <a:t>A. GENEL ÇEVRE</a:t>
                      </a:r>
                      <a:endParaRPr lang="tr-TR" sz="1050" b="1" i="0" u="none" strike="noStrike">
                        <a:solidFill>
                          <a:srgbClr val="FFFFFF"/>
                        </a:solidFill>
                        <a:effectLst/>
                        <a:latin typeface="Arial" panose="020B0604020202020204" pitchFamily="34" charset="0"/>
                      </a:endParaRPr>
                    </a:p>
                  </a:txBody>
                  <a:tcPr marL="67761" marR="4517" marT="4517" marB="0" anchor="ctr"/>
                </a:tc>
                <a:tc>
                  <a:txBody>
                    <a:bodyPr/>
                    <a:lstStyle/>
                    <a:p>
                      <a:pPr algn="ctr" fontAlgn="ctr"/>
                      <a:r>
                        <a:rPr lang="tr-TR" sz="1050" u="none" strike="noStrike">
                          <a:effectLst/>
                        </a:rPr>
                        <a:t>Havacılık sektörünün gerek dünya gerekse de Türkiye’deki tarihsel gelişimi incelendiğinde genel ekonomideki büyüme performansına göre daha hızlı büyüyen bir sektör olduğu görülmektedir. Dünya Bankası verilerine göre, 2010-2017 döneminde dünya ekonomisi yıllık ortalama ~%3 büyürken, havayolu yolcu sayısı yıllık ortalama ~%6 artmıştır. Söz konusu dönemde Türkiye’de ise, ekonomideki yıllık ortalama %6,6’lık büyümeye karşın toplam yolcu sayısı %9,4 ile (iç hatta +%11,7, dış hatta +%6,9) dünya ortalamasına görece daha güçlü bir büyüme kaydetmiştir.</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Terör olayları, iç karışıklıklar ve savaş gibi güvenlik endişelerini artıran gelişmeler, havayolu yolcu talebini olumsuz yönde etkileyebilir. Türkiye ile yabancı turist potansiyelinin yüksek olduğu ülkeler arasındaki politik ilişkilerde yaşanacak bozulmalar, havayolu yolcu talebini olumsuz yönde etkileyebilir. Ayrıca, küresel ticaret savaşları nedeniyle ülkelerin karşılıklı yaptırım uygulamaları, havayolu şirketlerinin başta kargo segmenti olmak üzere operasyonlarını olumsuz yönde etkileyebilir. Ekonomik aktivitede yaşanacak kötüleşmeler, yolcu talebinin düşük maliyetli havayolu şirketlerine kaymasına neden olabilir. Öte yandan, düşük maliyetli havayolu şirketlerini kullanan ve fiyat hassasiyeti yüksek kişilerin ise seyahat etme taleplerini olumsuz yönde etkileyebilir.</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Türk havacılık sektöründeki söz konusu pozitif ayrışmada, havayolu ile seyahat eden kişi sayısındaki düşük bazın yanı sıra kişi başına gelir düzeyindeki artış, havayolunun seyahat süresini kısaltması, güvenli ulaşım algısı ve rekabetin de etkisiyle daha erişilebilir hale gelen bilet fiyatlarının etkili olduğunu düşünülmekte.</a:t>
                      </a:r>
                      <a:endParaRPr lang="tr-TR" sz="1050" b="0" i="0" u="none" strike="noStrike">
                        <a:effectLst/>
                        <a:latin typeface="Arial" panose="020B0604020202020204" pitchFamily="34" charset="0"/>
                      </a:endParaRPr>
                    </a:p>
                  </a:txBody>
                  <a:tcPr marL="4517" marR="4517" marT="4517" marB="0" anchor="ctr"/>
                </a:tc>
                <a:extLst>
                  <a:ext uri="{0D108BD9-81ED-4DB2-BD59-A6C34878D82A}">
                    <a16:rowId xmlns:a16="http://schemas.microsoft.com/office/drawing/2014/main" val="1966788234"/>
                  </a:ext>
                </a:extLst>
              </a:tr>
              <a:tr h="1842993">
                <a:tc>
                  <a:txBody>
                    <a:bodyPr/>
                    <a:lstStyle/>
                    <a:p>
                      <a:pPr algn="l" fontAlgn="ctr"/>
                      <a:r>
                        <a:rPr lang="tr-TR" sz="1050" u="none" strike="noStrike">
                          <a:effectLst/>
                        </a:rPr>
                        <a:t>B. YAKIN ÇEVRE</a:t>
                      </a:r>
                      <a:endParaRPr lang="tr-TR" sz="1050" b="1" i="0" u="none" strike="noStrike">
                        <a:solidFill>
                          <a:srgbClr val="FFFFFF"/>
                        </a:solidFill>
                        <a:effectLst/>
                        <a:latin typeface="Arial" panose="020B0604020202020204" pitchFamily="34" charset="0"/>
                      </a:endParaRPr>
                    </a:p>
                  </a:txBody>
                  <a:tcPr marL="67761" marR="4517" marT="4517" marB="0" anchor="ctr"/>
                </a:tc>
                <a:tc>
                  <a:txBody>
                    <a:bodyPr/>
                    <a:lstStyle/>
                    <a:p>
                      <a:pPr algn="ctr" fontAlgn="ctr"/>
                      <a:r>
                        <a:rPr lang="tr-TR" sz="1050" u="none" strike="noStrike">
                          <a:effectLst/>
                        </a:rPr>
                        <a:t>Pegasus (PGS), başta iç hat olmak üzere sektörde yaşanan yoğun rekabete rağmen yıllar itibariyle pazar payını artırmayı başarmıştır. Sahip olduğu düşük maliyetli iş modeli ile fiyat hassasiyeti yüksek tüketici grubunun yanı sıra iyileşen hizmet kalitesinin de desteğiyle daha fazla kesime hitap edebilir hale gelen PGS’nin, pazar payındaki yükseliş eğiliminin önümüzdeki dönemde de sürmesi bekleniyor.</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Türk Hava Yolları (THY), 2018 yılının ilk yarısında birim giderlerinde yaşanan planlı normalleşmeye rağmen, güçlü talep ve yolcu kompozisyonundaki iyileşmenin desteğiyle operasyonel kârlılıkta güçlü büyüme kaydetti. Yüksek sezon olması nedeniyle 3Ç18’de de operasyonel performanstaki iyileşmenin devam edeceği tahmin ediliyor. Bu durum Pegasus için dezavantaj yaratmaktadır. </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Pegasus yeni havalimanının açılmasını fırsat olarak kullanıp, hem burada, hem de hakimiyet sahibi olduğu SAW'da kapasite geilştirme çalışmalarına hız vermelidir. </a:t>
                      </a:r>
                      <a:endParaRPr lang="tr-TR" sz="1050" b="0" i="0" u="none" strike="noStrike">
                        <a:effectLst/>
                        <a:latin typeface="Arial" panose="020B0604020202020204" pitchFamily="34" charset="0"/>
                      </a:endParaRPr>
                    </a:p>
                  </a:txBody>
                  <a:tcPr marL="4517" marR="4517" marT="4517" marB="0" anchor="ctr"/>
                </a:tc>
                <a:extLst>
                  <a:ext uri="{0D108BD9-81ED-4DB2-BD59-A6C34878D82A}">
                    <a16:rowId xmlns:a16="http://schemas.microsoft.com/office/drawing/2014/main" val="4220968675"/>
                  </a:ext>
                </a:extLst>
              </a:tr>
              <a:tr h="198250">
                <a:tc>
                  <a:txBody>
                    <a:bodyPr/>
                    <a:lstStyle/>
                    <a:p>
                      <a:pPr algn="l" fontAlgn="ctr"/>
                      <a:r>
                        <a:rPr lang="tr-TR" sz="1050" u="none" strike="noStrike">
                          <a:effectLst/>
                        </a:rPr>
                        <a:t>IV. İŞLETME İÇİ ÇEVRE (İFAÖ):</a:t>
                      </a:r>
                      <a:endParaRPr lang="tr-TR" sz="1050" b="1" i="0" u="none" strike="noStrike">
                        <a:solidFill>
                          <a:srgbClr val="FFFFFF"/>
                        </a:solidFill>
                        <a:effectLst/>
                        <a:latin typeface="Arial" panose="020B0604020202020204" pitchFamily="34" charset="0"/>
                      </a:endParaRPr>
                    </a:p>
                  </a:txBody>
                  <a:tcPr marL="4517" marR="4517" marT="4517" marB="0" anchor="ctr"/>
                </a:tc>
                <a:tc gridSpan="3">
                  <a:txBody>
                    <a:bodyPr/>
                    <a:lstStyle/>
                    <a:p>
                      <a:pPr algn="ctr" fontAlgn="ctr"/>
                      <a:r>
                        <a:rPr lang="tr-TR" sz="1000" u="none" strike="noStrike">
                          <a:effectLst/>
                        </a:rPr>
                        <a:t> </a:t>
                      </a:r>
                      <a:endParaRPr lang="tr-TR" sz="1000" b="1" i="0" u="none" strike="noStrike">
                        <a:solidFill>
                          <a:srgbClr val="FFFFFF"/>
                        </a:solidFill>
                        <a:effectLst/>
                        <a:latin typeface="Arial" panose="020B0604020202020204" pitchFamily="34" charset="0"/>
                      </a:endParaRPr>
                    </a:p>
                  </a:txBody>
                  <a:tcPr marL="4517" marR="4517" marT="4517"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5211684"/>
                  </a:ext>
                </a:extLst>
              </a:tr>
              <a:tr h="789329">
                <a:tc>
                  <a:txBody>
                    <a:bodyPr/>
                    <a:lstStyle/>
                    <a:p>
                      <a:pPr algn="l" fontAlgn="ctr"/>
                      <a:r>
                        <a:rPr lang="tr-TR" sz="1050" u="none" strike="noStrike">
                          <a:effectLst/>
                        </a:rPr>
                        <a:t>A. İŞLETME YAPISI</a:t>
                      </a:r>
                      <a:endParaRPr lang="tr-TR" sz="1050" b="1" i="0" u="none" strike="noStrike">
                        <a:solidFill>
                          <a:srgbClr val="FFFFFF"/>
                        </a:solidFill>
                        <a:effectLst/>
                        <a:latin typeface="Arial" panose="020B0604020202020204" pitchFamily="34" charset="0"/>
                      </a:endParaRPr>
                    </a:p>
                  </a:txBody>
                  <a:tcPr marL="67761" marR="4517" marT="4517" marB="0" anchor="ctr"/>
                </a:tc>
                <a:tc>
                  <a:txBody>
                    <a:bodyPr/>
                    <a:lstStyle/>
                    <a:p>
                      <a:pPr algn="ctr" fontAlgn="ctr"/>
                      <a:r>
                        <a:rPr lang="tr-TR" sz="1050" u="none" strike="noStrike">
                          <a:effectLst/>
                        </a:rPr>
                        <a:t>İşletme imajı kurumsal ve global firmaların yapısına benzemektedir. </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Kurumsal bir görünümde olan yapı müşteri memnuniyeti açısından da değerlendirildiğinde daha fazla müşteri odaklı yaklaşıma sahip olmaları gerekmektedir.</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Kurumsal yönetimin çalışanlarca benimsendiği bir firma olarak görünmektedir. Fakat şirketin Türkiye rakibi (THY) imaj olarak çok ileridedir ve bu imaj yakalanması için çalışmalar yapılmalıdır. </a:t>
                      </a:r>
                      <a:endParaRPr lang="tr-TR" sz="1050" b="0" i="0" u="none" strike="noStrike">
                        <a:effectLst/>
                        <a:latin typeface="Arial" panose="020B0604020202020204" pitchFamily="34" charset="0"/>
                      </a:endParaRPr>
                    </a:p>
                  </a:txBody>
                  <a:tcPr marL="4517" marR="4517" marT="4517" marB="0" anchor="ctr"/>
                </a:tc>
                <a:extLst>
                  <a:ext uri="{0D108BD9-81ED-4DB2-BD59-A6C34878D82A}">
                    <a16:rowId xmlns:a16="http://schemas.microsoft.com/office/drawing/2014/main" val="1539173856"/>
                  </a:ext>
                </a:extLst>
              </a:tr>
              <a:tr h="954538">
                <a:tc>
                  <a:txBody>
                    <a:bodyPr/>
                    <a:lstStyle/>
                    <a:p>
                      <a:pPr algn="l" fontAlgn="ctr"/>
                      <a:r>
                        <a:rPr lang="tr-TR" sz="1050" u="none" strike="noStrike">
                          <a:effectLst/>
                        </a:rPr>
                        <a:t>B. İŞLETME KÜLTÜRÜ</a:t>
                      </a:r>
                      <a:endParaRPr lang="tr-TR" sz="1050" b="1" i="0" u="none" strike="noStrike">
                        <a:solidFill>
                          <a:srgbClr val="FFFFFF"/>
                        </a:solidFill>
                        <a:effectLst/>
                        <a:latin typeface="Arial" panose="020B0604020202020204" pitchFamily="34" charset="0"/>
                      </a:endParaRPr>
                    </a:p>
                  </a:txBody>
                  <a:tcPr marL="67761" marR="4517" marT="4517" marB="0" anchor="ctr"/>
                </a:tc>
                <a:tc>
                  <a:txBody>
                    <a:bodyPr/>
                    <a:lstStyle/>
                    <a:p>
                      <a:pPr algn="ctr" fontAlgn="ctr"/>
                      <a:r>
                        <a:rPr lang="tr-TR" sz="1050" u="none" strike="noStrike">
                          <a:effectLst/>
                        </a:rPr>
                        <a:t>Şirketin bir çok alanında gençlerden oluşan ait dinamik, pozitif ve hiyerarşiden uzak bir kurum kültürü olduğu gözlemlenmektedir.</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a:effectLst/>
                        </a:rPr>
                        <a:t>Çalışanların X kuşağı ve Y kuşağının son fertleriyle homojen bir yapıda olan olan kurum, Z kuşağının gerçeklerinden uzak bir yapıdadır. </a:t>
                      </a:r>
                      <a:endParaRPr lang="tr-TR" sz="1050" b="0" i="0" u="none" strike="noStrike">
                        <a:effectLst/>
                        <a:latin typeface="Arial" panose="020B0604020202020204" pitchFamily="34" charset="0"/>
                      </a:endParaRPr>
                    </a:p>
                  </a:txBody>
                  <a:tcPr marL="4517" marR="4517" marT="4517" marB="0" anchor="ctr"/>
                </a:tc>
                <a:tc>
                  <a:txBody>
                    <a:bodyPr/>
                    <a:lstStyle/>
                    <a:p>
                      <a:pPr algn="ctr" fontAlgn="ctr"/>
                      <a:r>
                        <a:rPr lang="tr-TR" sz="1050" u="none" strike="noStrike" dirty="0">
                          <a:effectLst/>
                        </a:rPr>
                        <a:t>Z kuşağının iş hayatına atılmasıyla birlikte karşılaşılabilecek problemleri </a:t>
                      </a:r>
                      <a:r>
                        <a:rPr lang="tr-TR" sz="1050" u="none" strike="noStrike" dirty="0" err="1">
                          <a:effectLst/>
                        </a:rPr>
                        <a:t>proaktif</a:t>
                      </a:r>
                      <a:r>
                        <a:rPr lang="tr-TR" sz="1050" u="none" strike="noStrike" dirty="0">
                          <a:effectLst/>
                        </a:rPr>
                        <a:t> bir duruş sergileyerek en aza indirmeleri gerekmektedir.</a:t>
                      </a:r>
                      <a:endParaRPr lang="tr-TR" sz="1050" b="0" i="0" u="none" strike="noStrike" dirty="0">
                        <a:effectLst/>
                        <a:latin typeface="Arial" panose="020B0604020202020204" pitchFamily="34" charset="0"/>
                      </a:endParaRPr>
                    </a:p>
                  </a:txBody>
                  <a:tcPr marL="4517" marR="4517" marT="4517" marB="0" anchor="ctr"/>
                </a:tc>
                <a:extLst>
                  <a:ext uri="{0D108BD9-81ED-4DB2-BD59-A6C34878D82A}">
                    <a16:rowId xmlns:a16="http://schemas.microsoft.com/office/drawing/2014/main" val="352169971"/>
                  </a:ext>
                </a:extLst>
              </a:tr>
            </a:tbl>
          </a:graphicData>
        </a:graphic>
      </p:graphicFrame>
    </p:spTree>
    <p:extLst>
      <p:ext uri="{BB962C8B-B14F-4D97-AF65-F5344CB8AC3E}">
        <p14:creationId xmlns:p14="http://schemas.microsoft.com/office/powerpoint/2010/main" val="408277449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456F8E1B-E2C4-4BA6-A0EA-E20CC4B94DE5}"/>
              </a:ext>
            </a:extLst>
          </p:cNvPr>
          <p:cNvGraphicFramePr>
            <a:graphicFrameLocks noGrp="1"/>
          </p:cNvGraphicFramePr>
          <p:nvPr>
            <p:extLst>
              <p:ext uri="{D42A27DB-BD31-4B8C-83A1-F6EECF244321}">
                <p14:modId xmlns:p14="http://schemas.microsoft.com/office/powerpoint/2010/main" val="208304640"/>
              </p:ext>
            </p:extLst>
          </p:nvPr>
        </p:nvGraphicFramePr>
        <p:xfrm>
          <a:off x="182137" y="154446"/>
          <a:ext cx="11808757" cy="6350049"/>
        </p:xfrm>
        <a:graphic>
          <a:graphicData uri="http://schemas.openxmlformats.org/drawingml/2006/table">
            <a:tbl>
              <a:tblPr>
                <a:tableStyleId>{5C22544A-7EE6-4342-B048-85BDC9FD1C3A}</a:tableStyleId>
              </a:tblPr>
              <a:tblGrid>
                <a:gridCol w="2456303">
                  <a:extLst>
                    <a:ext uri="{9D8B030D-6E8A-4147-A177-3AD203B41FA5}">
                      <a16:colId xmlns:a16="http://schemas.microsoft.com/office/drawing/2014/main" val="3028265849"/>
                    </a:ext>
                  </a:extLst>
                </a:gridCol>
                <a:gridCol w="3360717">
                  <a:extLst>
                    <a:ext uri="{9D8B030D-6E8A-4147-A177-3AD203B41FA5}">
                      <a16:colId xmlns:a16="http://schemas.microsoft.com/office/drawing/2014/main" val="492634826"/>
                    </a:ext>
                  </a:extLst>
                </a:gridCol>
                <a:gridCol w="3288775">
                  <a:extLst>
                    <a:ext uri="{9D8B030D-6E8A-4147-A177-3AD203B41FA5}">
                      <a16:colId xmlns:a16="http://schemas.microsoft.com/office/drawing/2014/main" val="1779957180"/>
                    </a:ext>
                  </a:extLst>
                </a:gridCol>
                <a:gridCol w="2702962">
                  <a:extLst>
                    <a:ext uri="{9D8B030D-6E8A-4147-A177-3AD203B41FA5}">
                      <a16:colId xmlns:a16="http://schemas.microsoft.com/office/drawing/2014/main" val="1581430632"/>
                    </a:ext>
                  </a:extLst>
                </a:gridCol>
              </a:tblGrid>
              <a:tr h="224418">
                <a:tc>
                  <a:txBody>
                    <a:bodyPr/>
                    <a:lstStyle/>
                    <a:p>
                      <a:pPr algn="l" fontAlgn="ctr"/>
                      <a:r>
                        <a:rPr lang="tr-TR" sz="1100" u="none" strike="noStrike">
                          <a:effectLst/>
                        </a:rPr>
                        <a:t>C. İŞLETME KAYNAKLARI</a:t>
                      </a:r>
                      <a:endParaRPr lang="tr-TR" sz="1100" b="1" i="0" u="none" strike="noStrike">
                        <a:solidFill>
                          <a:srgbClr val="FFFFFF"/>
                        </a:solidFill>
                        <a:effectLst/>
                        <a:latin typeface="Arial" panose="020B0604020202020204" pitchFamily="34" charset="0"/>
                      </a:endParaRPr>
                    </a:p>
                  </a:txBody>
                  <a:tcPr marL="74174" marR="4945" marT="4945" marB="0" anchor="ctr"/>
                </a:tc>
                <a:tc gridSpan="3">
                  <a:txBody>
                    <a:bodyPr/>
                    <a:lstStyle/>
                    <a:p>
                      <a:pPr algn="ctr" fontAlgn="ctr"/>
                      <a:r>
                        <a:rPr lang="tr-TR" sz="1000" u="none" strike="noStrike">
                          <a:effectLst/>
                        </a:rPr>
                        <a:t> </a:t>
                      </a:r>
                      <a:endParaRPr lang="tr-TR" sz="1000" b="0" i="0" u="none" strike="noStrike">
                        <a:solidFill>
                          <a:srgbClr val="FFFFFF"/>
                        </a:solidFill>
                        <a:effectLst/>
                        <a:latin typeface="Arial" panose="020B0604020202020204" pitchFamily="34" charset="0"/>
                      </a:endParaRPr>
                    </a:p>
                  </a:txBody>
                  <a:tcPr marL="4945" marR="4945" marT="494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923914755"/>
                  </a:ext>
                </a:extLst>
              </a:tr>
              <a:tr h="1561168">
                <a:tc>
                  <a:txBody>
                    <a:bodyPr/>
                    <a:lstStyle/>
                    <a:p>
                      <a:pPr algn="l" fontAlgn="ctr"/>
                      <a:r>
                        <a:rPr lang="tr-TR" sz="1100" u="none" strike="noStrike">
                          <a:effectLst/>
                        </a:rPr>
                        <a:t>1. Pazarlama ve Dağıtım</a:t>
                      </a:r>
                      <a:endParaRPr lang="tr-TR" sz="1100" b="1" i="0" u="none" strike="noStrike">
                        <a:solidFill>
                          <a:srgbClr val="FFFFFF"/>
                        </a:solidFill>
                        <a:effectLst/>
                        <a:latin typeface="Arial" panose="020B0604020202020204" pitchFamily="34" charset="0"/>
                      </a:endParaRPr>
                    </a:p>
                  </a:txBody>
                  <a:tcPr marL="148349" marR="4945" marT="4945" marB="0" anchor="ctr"/>
                </a:tc>
                <a:tc>
                  <a:txBody>
                    <a:bodyPr/>
                    <a:lstStyle/>
                    <a:p>
                      <a:pPr algn="ctr" fontAlgn="ctr"/>
                      <a:r>
                        <a:rPr lang="tr-TR" sz="1050" u="none" strike="noStrike" dirty="0">
                          <a:effectLst/>
                        </a:rPr>
                        <a:t>En büyük satış kanalları internet sitesi, mobil aplikasyonlar ve diğer ve </a:t>
                      </a:r>
                      <a:r>
                        <a:rPr lang="tr-TR" sz="1050" u="none" strike="noStrike" dirty="0" err="1">
                          <a:effectLst/>
                        </a:rPr>
                        <a:t>acentalar</a:t>
                      </a:r>
                      <a:r>
                        <a:rPr lang="tr-TR" sz="1050" u="none" strike="noStrike" dirty="0">
                          <a:effectLst/>
                        </a:rPr>
                        <a:t> ve bu </a:t>
                      </a:r>
                      <a:r>
                        <a:rPr lang="tr-TR" sz="1050" u="none" strike="noStrike" dirty="0" err="1">
                          <a:effectLst/>
                        </a:rPr>
                        <a:t>acentaların</a:t>
                      </a:r>
                      <a:r>
                        <a:rPr lang="tr-TR" sz="1050" u="none" strike="noStrike" dirty="0">
                          <a:effectLst/>
                        </a:rPr>
                        <a:t> internet siteleridir. </a:t>
                      </a:r>
                      <a:endParaRPr lang="tr-TR" sz="1050" b="0" i="0" u="none" strike="noStrike" dirty="0">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Acentaların dikkatsiz ve özverisiz çalışmaları marka ve dağıtım gücüne zarar verebilir.</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Kendi web sitesi ve mobil aplikasyonlarındaki bağlılık programlarını artırarak müşteri bağlılığını ve satışlarını artırabillirler. </a:t>
                      </a:r>
                      <a:endParaRPr lang="tr-TR" sz="1050" b="0" i="0" u="none" strike="noStrike">
                        <a:effectLst/>
                        <a:latin typeface="Arial" panose="020B0604020202020204" pitchFamily="34" charset="0"/>
                      </a:endParaRPr>
                    </a:p>
                  </a:txBody>
                  <a:tcPr marL="4945" marR="4945" marT="4945" marB="0" anchor="ctr"/>
                </a:tc>
                <a:extLst>
                  <a:ext uri="{0D108BD9-81ED-4DB2-BD59-A6C34878D82A}">
                    <a16:rowId xmlns:a16="http://schemas.microsoft.com/office/drawing/2014/main" val="3947055339"/>
                  </a:ext>
                </a:extLst>
              </a:tr>
              <a:tr h="1881206">
                <a:tc>
                  <a:txBody>
                    <a:bodyPr/>
                    <a:lstStyle/>
                    <a:p>
                      <a:pPr algn="l" fontAlgn="ctr"/>
                      <a:r>
                        <a:rPr lang="tr-TR" sz="1100" u="none" strike="noStrike">
                          <a:effectLst/>
                        </a:rPr>
                        <a:t>2. Finans</a:t>
                      </a:r>
                      <a:endParaRPr lang="tr-TR" sz="1100" b="1" i="0" u="none" strike="noStrike">
                        <a:solidFill>
                          <a:srgbClr val="FFFFFF"/>
                        </a:solidFill>
                        <a:effectLst/>
                        <a:latin typeface="Arial" panose="020B0604020202020204" pitchFamily="34" charset="0"/>
                      </a:endParaRPr>
                    </a:p>
                  </a:txBody>
                  <a:tcPr marL="148349" marR="4945" marT="4945" marB="0" anchor="ctr"/>
                </a:tc>
                <a:tc>
                  <a:txBody>
                    <a:bodyPr/>
                    <a:lstStyle/>
                    <a:p>
                      <a:pPr algn="ctr" fontAlgn="ctr"/>
                      <a:r>
                        <a:rPr lang="tr-TR" sz="1050" u="none" strike="noStrike" dirty="0">
                          <a:effectLst/>
                        </a:rPr>
                        <a:t>Etkin maliyet, kapasite ve nakit yönetimi: PGS, 2016 yılından itibaren birim giderler (CASK), nakit (Cash) ve kapasiteyi (</a:t>
                      </a:r>
                      <a:r>
                        <a:rPr lang="tr-TR" sz="1050" u="none" strike="noStrike" dirty="0" err="1">
                          <a:effectLst/>
                        </a:rPr>
                        <a:t>Capacity</a:t>
                      </a:r>
                      <a:r>
                        <a:rPr lang="tr-TR" sz="1050" u="none" strike="noStrike" dirty="0">
                          <a:effectLst/>
                        </a:rPr>
                        <a:t>) kapsayan önemli parametrelerde “3C programı” olarak tanımladığı bir dizi aksiyon planı uygulamaya başlamıştır. Söz konusu aksiyonlar arasında öne çıkanlar </a:t>
                      </a:r>
                      <a:br>
                        <a:rPr lang="tr-TR" sz="1050" u="none" strike="noStrike" dirty="0">
                          <a:effectLst/>
                        </a:rPr>
                      </a:br>
                      <a:r>
                        <a:rPr lang="tr-TR" sz="1050" u="none" strike="noStrike" dirty="0">
                          <a:effectLst/>
                        </a:rPr>
                        <a:t>i) organizasyonun yeniden gözden geçirilmesi, </a:t>
                      </a:r>
                      <a:br>
                        <a:rPr lang="tr-TR" sz="1050" u="none" strike="noStrike" dirty="0">
                          <a:effectLst/>
                        </a:rPr>
                      </a:br>
                      <a:r>
                        <a:rPr lang="tr-TR" sz="1050" u="none" strike="noStrike" dirty="0">
                          <a:effectLst/>
                        </a:rPr>
                        <a:t>ii) pazarlama faaliyetlerinin dijital platformlara kaydırılması, </a:t>
                      </a:r>
                      <a:br>
                        <a:rPr lang="tr-TR" sz="1050" u="none" strike="noStrike" dirty="0">
                          <a:effectLst/>
                        </a:rPr>
                      </a:br>
                      <a:r>
                        <a:rPr lang="tr-TR" sz="1050" u="none" strike="noStrike" dirty="0">
                          <a:effectLst/>
                        </a:rPr>
                        <a:t>iii) pek çok gider kaleminde TL’ye geçiş ve </a:t>
                      </a:r>
                      <a:br>
                        <a:rPr lang="tr-TR" sz="1050" u="none" strike="noStrike" dirty="0">
                          <a:effectLst/>
                        </a:rPr>
                      </a:br>
                      <a:r>
                        <a:rPr lang="tr-TR" sz="1050" u="none" strike="noStrike" dirty="0">
                          <a:effectLst/>
                        </a:rPr>
                        <a:t>iv) tek tip filoya dönüşüm stratejisi olmuştur.</a:t>
                      </a:r>
                      <a:endParaRPr lang="tr-TR" sz="1050" b="0" i="0" u="none" strike="noStrike" dirty="0">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Yüksek borçluluk firmanın en göze batan zayıf özelliğidir. Petrol fiyatlarında sert yükselişler de aynı şekilde finansal olarak firmaya zarar verebilecek niteliktedir. </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Özellikle Türk Lira'sındaki değer kaybo sonrası kriz ortamında yurtdışı satışlara daha fazla önem vererek, iç piyasaya ise ücret esnekliği sağlayarak büyük getiriler sağlayabilir.</a:t>
                      </a:r>
                      <a:endParaRPr lang="tr-TR" sz="1050" b="0" i="0" u="none" strike="noStrike">
                        <a:effectLst/>
                        <a:latin typeface="Arial" panose="020B0604020202020204" pitchFamily="34" charset="0"/>
                      </a:endParaRPr>
                    </a:p>
                  </a:txBody>
                  <a:tcPr marL="4945" marR="4945" marT="4945" marB="0" anchor="ctr"/>
                </a:tc>
                <a:extLst>
                  <a:ext uri="{0D108BD9-81ED-4DB2-BD59-A6C34878D82A}">
                    <a16:rowId xmlns:a16="http://schemas.microsoft.com/office/drawing/2014/main" val="1221063569"/>
                  </a:ext>
                </a:extLst>
              </a:tr>
              <a:tr h="1346508">
                <a:tc>
                  <a:txBody>
                    <a:bodyPr/>
                    <a:lstStyle/>
                    <a:p>
                      <a:pPr algn="l" fontAlgn="ctr"/>
                      <a:r>
                        <a:rPr lang="tr-TR" sz="1100" u="none" strike="noStrike">
                          <a:effectLst/>
                        </a:rPr>
                        <a:t>3. Araştırma ve Geliştirme</a:t>
                      </a:r>
                      <a:endParaRPr lang="tr-TR" sz="1100" b="1" i="0" u="none" strike="noStrike">
                        <a:solidFill>
                          <a:srgbClr val="FFFFFF"/>
                        </a:solidFill>
                        <a:effectLst/>
                        <a:latin typeface="Arial" panose="020B0604020202020204" pitchFamily="34" charset="0"/>
                      </a:endParaRPr>
                    </a:p>
                  </a:txBody>
                  <a:tcPr marL="148349" marR="4945" marT="4945" marB="0" anchor="ctr"/>
                </a:tc>
                <a:tc>
                  <a:txBody>
                    <a:bodyPr/>
                    <a:lstStyle/>
                    <a:p>
                      <a:pPr algn="ctr" fontAlgn="ctr"/>
                      <a:r>
                        <a:rPr lang="tr-TR" sz="1050" u="none" strike="noStrike">
                          <a:effectLst/>
                        </a:rPr>
                        <a:t>Şirket, teknolojiyi de kullanarak yeni yan ürünler geliştirmekte olup (otel+uçuş hizmeti, indirim kulübü üyeliği, uçak içi eğlence hizmeti gibi), söz konusu ürünlerin de desteğiyle yan gelirlerin toplam gelirler içindeki payının artmaya devam ederek 2020 yılı itibariyle ~%30’a yükselmesini ve operasyonel kârlılığı desteklemesini bekliyoruz.</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Şirketin bu stratejisi oldukça yerindedir. </a:t>
                      </a:r>
                      <a:endParaRPr lang="tr-TR" sz="1050" b="0" i="0" u="none" strike="noStrike">
                        <a:effectLst/>
                        <a:latin typeface="Arial" panose="020B0604020202020204" pitchFamily="34" charset="0"/>
                      </a:endParaRPr>
                    </a:p>
                  </a:txBody>
                  <a:tcPr marL="4945" marR="4945" marT="4945" marB="0" anchor="ctr"/>
                </a:tc>
                <a:extLst>
                  <a:ext uri="{0D108BD9-81ED-4DB2-BD59-A6C34878D82A}">
                    <a16:rowId xmlns:a16="http://schemas.microsoft.com/office/drawing/2014/main" val="3499791783"/>
                  </a:ext>
                </a:extLst>
              </a:tr>
              <a:tr h="1336749">
                <a:tc>
                  <a:txBody>
                    <a:bodyPr/>
                    <a:lstStyle/>
                    <a:p>
                      <a:pPr algn="l" fontAlgn="ctr"/>
                      <a:r>
                        <a:rPr lang="tr-TR" sz="1100" u="none" strike="noStrike">
                          <a:effectLst/>
                        </a:rPr>
                        <a:t>4. İnsan Kaynakları ve Eğitim</a:t>
                      </a:r>
                      <a:endParaRPr lang="tr-TR" sz="1100" b="1" i="0" u="none" strike="noStrike">
                        <a:solidFill>
                          <a:srgbClr val="FFFFFF"/>
                        </a:solidFill>
                        <a:effectLst/>
                        <a:latin typeface="Arial" panose="020B0604020202020204" pitchFamily="34" charset="0"/>
                      </a:endParaRPr>
                    </a:p>
                  </a:txBody>
                  <a:tcPr marL="148349" marR="4945" marT="4945" marB="0" anchor="ctr"/>
                </a:tc>
                <a:tc>
                  <a:txBody>
                    <a:bodyPr/>
                    <a:lstStyle/>
                    <a:p>
                      <a:pPr algn="ctr" fontAlgn="ctr"/>
                      <a:r>
                        <a:rPr lang="tr-TR" sz="1050" u="none" strike="noStrike">
                          <a:effectLst/>
                        </a:rPr>
                        <a:t>Kendi yöneticilerini yetiştirmeyi hedeflemiş bir kurum olarak aile bireylerinin (çalışanlarının) gelişimlerini takip eder, Pegasus içerisinde yatay ve dikey kariyer olanaklarını aile bireyleriyle paylaşır..</a:t>
                      </a:r>
                      <a:br>
                        <a:rPr lang="tr-TR" sz="1050" u="none" strike="noStrike">
                          <a:effectLst/>
                        </a:rPr>
                      </a:br>
                      <a:r>
                        <a:rPr lang="tr-TR" sz="1050" u="none" strike="noStrike">
                          <a:effectLst/>
                        </a:rPr>
                        <a:t>Adil, şeffaf ve rekabetçi ücretlendirme sistemleri, şirket hedefi ve bireysel hedef bazlı performans odaklı yaklaşım ile aile bireylerine katma değer oranında ödüllendirmeyi hedefler.</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a:effectLst/>
                        </a:rPr>
                        <a:t>Genelde eğitimler iç eğitim ağırlıklıdır.</a:t>
                      </a:r>
                      <a:endParaRPr lang="tr-TR" sz="1050" b="0" i="0" u="none" strike="noStrike">
                        <a:effectLst/>
                        <a:latin typeface="Arial" panose="020B0604020202020204" pitchFamily="34" charset="0"/>
                      </a:endParaRPr>
                    </a:p>
                  </a:txBody>
                  <a:tcPr marL="4945" marR="4945" marT="4945" marB="0" anchor="ctr"/>
                </a:tc>
                <a:tc>
                  <a:txBody>
                    <a:bodyPr/>
                    <a:lstStyle/>
                    <a:p>
                      <a:pPr algn="ctr" fontAlgn="ctr"/>
                      <a:r>
                        <a:rPr lang="tr-TR" sz="1050" u="none" strike="noStrike" dirty="0">
                          <a:effectLst/>
                        </a:rPr>
                        <a:t>İnsan Kaynakları olarak aile bireylerini (çalışanlarını) </a:t>
                      </a:r>
                      <a:r>
                        <a:rPr lang="tr-TR" sz="1050" u="none" strike="noStrike" dirty="0" err="1">
                          <a:effectLst/>
                        </a:rPr>
                        <a:t>Pegasus</a:t>
                      </a:r>
                      <a:r>
                        <a:rPr lang="tr-TR" sz="1050" u="none" strike="noStrike" dirty="0">
                          <a:effectLst/>
                        </a:rPr>
                        <a:t>’ </a:t>
                      </a:r>
                      <a:r>
                        <a:rPr lang="tr-TR" sz="1050" u="none" strike="noStrike" dirty="0" err="1">
                          <a:effectLst/>
                        </a:rPr>
                        <a:t>taki</a:t>
                      </a:r>
                      <a:r>
                        <a:rPr lang="tr-TR" sz="1050" u="none" strike="noStrike" dirty="0">
                          <a:effectLst/>
                        </a:rPr>
                        <a:t> çalışma hayatları boyunca dinleyerek potansiyel ihtiyaçlarına yönelik çözümler üretir. Nu da firmadaki çalışanlarına aile üyesi gibi yaklaşması ve değer vermesi açısından önemli bulunmuştur. </a:t>
                      </a:r>
                      <a:endParaRPr lang="tr-TR" sz="1050" b="0" i="0" u="none" strike="noStrike" dirty="0">
                        <a:effectLst/>
                        <a:latin typeface="Arial" panose="020B0604020202020204" pitchFamily="34" charset="0"/>
                      </a:endParaRPr>
                    </a:p>
                  </a:txBody>
                  <a:tcPr marL="4945" marR="4945" marT="4945" marB="0" anchor="ctr"/>
                </a:tc>
                <a:extLst>
                  <a:ext uri="{0D108BD9-81ED-4DB2-BD59-A6C34878D82A}">
                    <a16:rowId xmlns:a16="http://schemas.microsoft.com/office/drawing/2014/main" val="610341164"/>
                  </a:ext>
                </a:extLst>
              </a:tr>
            </a:tbl>
          </a:graphicData>
        </a:graphic>
      </p:graphicFrame>
    </p:spTree>
    <p:extLst>
      <p:ext uri="{BB962C8B-B14F-4D97-AF65-F5344CB8AC3E}">
        <p14:creationId xmlns:p14="http://schemas.microsoft.com/office/powerpoint/2010/main" val="319676038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C2B2B2B9-DFE1-44EE-A612-3CFB08F3E4A4}"/>
              </a:ext>
            </a:extLst>
          </p:cNvPr>
          <p:cNvGraphicFramePr>
            <a:graphicFrameLocks noGrp="1"/>
          </p:cNvGraphicFramePr>
          <p:nvPr>
            <p:extLst>
              <p:ext uri="{D42A27DB-BD31-4B8C-83A1-F6EECF244321}">
                <p14:modId xmlns:p14="http://schemas.microsoft.com/office/powerpoint/2010/main" val="178929455"/>
              </p:ext>
            </p:extLst>
          </p:nvPr>
        </p:nvGraphicFramePr>
        <p:xfrm>
          <a:off x="185009" y="81349"/>
          <a:ext cx="11821982" cy="6695301"/>
        </p:xfrm>
        <a:graphic>
          <a:graphicData uri="http://schemas.openxmlformats.org/drawingml/2006/table">
            <a:tbl>
              <a:tblPr>
                <a:tableStyleId>{5C22544A-7EE6-4342-B048-85BDC9FD1C3A}</a:tableStyleId>
              </a:tblPr>
              <a:tblGrid>
                <a:gridCol w="2459055">
                  <a:extLst>
                    <a:ext uri="{9D8B030D-6E8A-4147-A177-3AD203B41FA5}">
                      <a16:colId xmlns:a16="http://schemas.microsoft.com/office/drawing/2014/main" val="4002897366"/>
                    </a:ext>
                  </a:extLst>
                </a:gridCol>
                <a:gridCol w="3364480">
                  <a:extLst>
                    <a:ext uri="{9D8B030D-6E8A-4147-A177-3AD203B41FA5}">
                      <a16:colId xmlns:a16="http://schemas.microsoft.com/office/drawing/2014/main" val="544103457"/>
                    </a:ext>
                  </a:extLst>
                </a:gridCol>
                <a:gridCol w="3292459">
                  <a:extLst>
                    <a:ext uri="{9D8B030D-6E8A-4147-A177-3AD203B41FA5}">
                      <a16:colId xmlns:a16="http://schemas.microsoft.com/office/drawing/2014/main" val="2368132958"/>
                    </a:ext>
                  </a:extLst>
                </a:gridCol>
                <a:gridCol w="2705988">
                  <a:extLst>
                    <a:ext uri="{9D8B030D-6E8A-4147-A177-3AD203B41FA5}">
                      <a16:colId xmlns:a16="http://schemas.microsoft.com/office/drawing/2014/main" val="2577020473"/>
                    </a:ext>
                  </a:extLst>
                </a:gridCol>
              </a:tblGrid>
              <a:tr h="307364">
                <a:tc>
                  <a:txBody>
                    <a:bodyPr/>
                    <a:lstStyle/>
                    <a:p>
                      <a:pPr algn="l" fontAlgn="ctr"/>
                      <a:r>
                        <a:rPr lang="tr-TR" sz="1000" u="none" strike="noStrike">
                          <a:effectLst/>
                          <a:latin typeface="Arial" panose="020B0604020202020204" pitchFamily="34" charset="0"/>
                          <a:cs typeface="Arial" panose="020B0604020202020204" pitchFamily="34" charset="0"/>
                        </a:rPr>
                        <a:t>V. STRATEJİK FAKTÖRLER ANALİZİ (SFAÖ)</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gridSpan="3">
                  <a:txBody>
                    <a:bodyPr/>
                    <a:lstStyle/>
                    <a:p>
                      <a:pPr algn="ctr" fontAlgn="ctr"/>
                      <a:r>
                        <a:rPr lang="tr-TR" sz="1000" u="none" strike="noStrike">
                          <a:effectLst/>
                          <a:latin typeface="Arial" panose="020B0604020202020204" pitchFamily="34" charset="0"/>
                          <a:cs typeface="Arial" panose="020B0604020202020204" pitchFamily="34" charset="0"/>
                        </a:rPr>
                        <a:t> </a:t>
                      </a:r>
                      <a:endParaRPr lang="tr-TR" sz="1000" b="0"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000757753"/>
                  </a:ext>
                </a:extLst>
              </a:tr>
              <a:tr h="2143086">
                <a:tc>
                  <a:txBody>
                    <a:bodyPr/>
                    <a:lstStyle/>
                    <a:p>
                      <a:pPr algn="l" fontAlgn="ctr"/>
                      <a:r>
                        <a:rPr lang="tr-TR" sz="1000" u="none" strike="noStrike">
                          <a:effectLst/>
                          <a:latin typeface="Arial" panose="020B0604020202020204" pitchFamily="34" charset="0"/>
                          <a:cs typeface="Arial" panose="020B0604020202020204" pitchFamily="34" charset="0"/>
                        </a:rPr>
                        <a:t>A. ANAHTAR İÇ VE DIŞ FAKTÖRLER</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56079" marR="3739" marT="3739" marB="0" anchor="ctr"/>
                </a:tc>
                <a:tc>
                  <a:txBody>
                    <a:bodyPr/>
                    <a:lstStyle/>
                    <a:p>
                      <a:pPr algn="ctr" fontAlgn="ctr"/>
                      <a:r>
                        <a:rPr lang="tr-TR" sz="1000" u="none" strike="noStrike" dirty="0">
                          <a:effectLst/>
                          <a:latin typeface="Arial" panose="020B0604020202020204" pitchFamily="34" charset="0"/>
                          <a:cs typeface="Arial" panose="020B0604020202020204" pitchFamily="34" charset="0"/>
                        </a:rPr>
                        <a:t>PGS, bayrak taşıyıcı havayolu şirketi olarak THY’nin avantajlı konuma sahip olduğu yurt içi pazarda 2008 yılında %14 olan pazar payını 2017 yılı itibariyle ~%31’e kadar yükseltmiştir. Şirketin, düşük maliyetli iş modeli ile fiyat hassasiyeti yüksek gelir grubuna hitap eden uçuş imkânı sunma politikasının, pazar payı kazanımının en önemli destekleyicisi olduğunu düşünülmektedir. </a:t>
                      </a:r>
                      <a:r>
                        <a:rPr lang="tr-TR" sz="1000" u="none" strike="noStrike" dirty="0" err="1">
                          <a:effectLst/>
                          <a:latin typeface="Arial" panose="020B0604020202020204" pitchFamily="34" charset="0"/>
                          <a:cs typeface="Arial" panose="020B0604020202020204" pitchFamily="34" charset="0"/>
                        </a:rPr>
                        <a:t>PGS’nin</a:t>
                      </a:r>
                      <a:r>
                        <a:rPr lang="tr-TR" sz="1000" u="none" strike="noStrike" dirty="0">
                          <a:effectLst/>
                          <a:latin typeface="Arial" panose="020B0604020202020204" pitchFamily="34" charset="0"/>
                          <a:cs typeface="Arial" panose="020B0604020202020204" pitchFamily="34" charset="0"/>
                        </a:rPr>
                        <a:t>, düşük fiyatlı ve zamanında kalkış performansı yüksek hizmet sunma hedefi doğrultusunda aldığı aksiyonların desteğiyle, iç talepte öngörülen büyüme potansiyelinden fayda sağlamaya ve pazar payı kazanımına devam edeceği tahmin edilmektedir.</a:t>
                      </a:r>
                      <a:endParaRPr lang="tr-TR" sz="1000" b="0" i="0" u="none" strike="noStrike" dirty="0">
                        <a:effectLst/>
                        <a:latin typeface="Arial" panose="020B0604020202020204" pitchFamily="34" charset="0"/>
                        <a:cs typeface="Arial" panose="020B0604020202020204" pitchFamily="34" charset="0"/>
                      </a:endParaRPr>
                    </a:p>
                  </a:txBody>
                  <a:tcPr marL="3739" marR="3739" marT="3739" marB="0" anchor="ctr"/>
                </a:tc>
                <a:tc>
                  <a:txBody>
                    <a:bodyPr/>
                    <a:lstStyle/>
                    <a:p>
                      <a:pPr algn="ctr" fontAlgn="ctr"/>
                      <a:r>
                        <a:rPr lang="tr-TR" sz="1000" u="none" strike="noStrike">
                          <a:effectLst/>
                          <a:latin typeface="Arial" panose="020B0604020202020204" pitchFamily="34" charset="0"/>
                          <a:cs typeface="Arial" panose="020B0604020202020204" pitchFamily="34" charset="0"/>
                        </a:rPr>
                        <a:t>PGS’nin yolcu gelirleri açısından iç talebe bağımlılığı THY’ye görece yüksektir. 6A18 sonu itibariyle iç hat tarifeli gelirlerin net satış gelirleri içerisindeki payı THY’de %11 iken, PGS’de %25,4 seviyesindedir. Bu nedenle, yurt içi talepte yaşanacak olası bir zayıflama, tavsiyemize yönelik risk oluşturabilir.</a:t>
                      </a:r>
                      <a:endParaRPr lang="tr-TR" sz="1000" b="0" i="0" u="none" strike="noStrike">
                        <a:effectLst/>
                        <a:latin typeface="Arial" panose="020B0604020202020204" pitchFamily="34" charset="0"/>
                        <a:cs typeface="Arial" panose="020B0604020202020204" pitchFamily="34" charset="0"/>
                      </a:endParaRPr>
                    </a:p>
                  </a:txBody>
                  <a:tcPr marL="3739" marR="3739" marT="3739" marB="0" anchor="ctr"/>
                </a:tc>
                <a:tc>
                  <a:txBody>
                    <a:bodyPr/>
                    <a:lstStyle/>
                    <a:p>
                      <a:pPr algn="ctr" fontAlgn="ctr"/>
                      <a:r>
                        <a:rPr lang="tr-TR" sz="1000" u="none" strike="noStrike">
                          <a:effectLst/>
                          <a:latin typeface="Arial" panose="020B0604020202020204" pitchFamily="34" charset="0"/>
                          <a:cs typeface="Arial" panose="020B0604020202020204" pitchFamily="34" charset="0"/>
                        </a:rPr>
                        <a:t>Havayolu taşımacılığı sektörü, politik gelişmeler, güvenlik algısı, petrol fiyatları ve döviz kurlarındaki gelişmelere olan yüksek hassasiyeti nedeniyle, öngörülebilirliğin düşük olduğu bir sektördür.</a:t>
                      </a:r>
                      <a:endParaRPr lang="tr-TR" sz="1000" b="0" i="0" u="none" strike="noStrike">
                        <a:effectLst/>
                        <a:latin typeface="Arial" panose="020B0604020202020204" pitchFamily="34" charset="0"/>
                        <a:cs typeface="Arial" panose="020B0604020202020204" pitchFamily="34" charset="0"/>
                      </a:endParaRPr>
                    </a:p>
                  </a:txBody>
                  <a:tcPr marL="3739" marR="3739" marT="3739" marB="0" anchor="ctr"/>
                </a:tc>
                <a:extLst>
                  <a:ext uri="{0D108BD9-81ED-4DB2-BD59-A6C34878D82A}">
                    <a16:rowId xmlns:a16="http://schemas.microsoft.com/office/drawing/2014/main" val="2180674020"/>
                  </a:ext>
                </a:extLst>
              </a:tr>
              <a:tr h="523631">
                <a:tc>
                  <a:txBody>
                    <a:bodyPr/>
                    <a:lstStyle/>
                    <a:p>
                      <a:pPr algn="l" fontAlgn="ctr"/>
                      <a:r>
                        <a:rPr lang="tr-TR" sz="1000" u="none" strike="noStrike" dirty="0">
                          <a:effectLst/>
                          <a:latin typeface="Arial" panose="020B0604020202020204" pitchFamily="34" charset="0"/>
                          <a:cs typeface="Arial" panose="020B0604020202020204" pitchFamily="34" charset="0"/>
                        </a:rPr>
                        <a:t>VİZYONUN GÖZDEN </a:t>
                      </a:r>
                      <a:r>
                        <a:rPr lang="tr-TR" sz="1000" u="none" strike="noStrike" dirty="0">
                          <a:effectLst/>
                          <a:latin typeface="+mn-lt"/>
                          <a:cs typeface="Arial" panose="020B0604020202020204" pitchFamily="34" charset="0"/>
                        </a:rPr>
                        <a:t>GEÇİRİLMESİ</a:t>
                      </a:r>
                      <a:endParaRPr lang="tr-TR" sz="1000" b="1" i="0" u="none" strike="noStrike" dirty="0">
                        <a:solidFill>
                          <a:srgbClr val="FFFFFF"/>
                        </a:solidFill>
                        <a:effectLst/>
                        <a:latin typeface="+mn-lt"/>
                        <a:cs typeface="Arial" panose="020B0604020202020204" pitchFamily="34" charset="0"/>
                      </a:endParaRPr>
                    </a:p>
                  </a:txBody>
                  <a:tcPr marL="56079" marR="3739" marT="3739" marB="0" anchor="ctr"/>
                </a:tc>
                <a:tc gridSpan="3">
                  <a:txBody>
                    <a:bodyPr/>
                    <a:lstStyle/>
                    <a:p>
                      <a:pPr algn="ctr" fontAlgn="ctr"/>
                      <a:r>
                        <a:rPr lang="tr-TR" sz="1000" u="none" strike="noStrike" dirty="0">
                          <a:effectLst/>
                          <a:latin typeface="Arial" panose="020B0604020202020204" pitchFamily="34" charset="0"/>
                          <a:cs typeface="Arial" panose="020B0604020202020204" pitchFamily="34" charset="0"/>
                        </a:rPr>
                        <a:t>Vizyon oldukça iyi planlanmıştır. Güncellenmesi gerekmemektedir. </a:t>
                      </a:r>
                      <a:endParaRPr lang="tr-TR" sz="1000" b="0" i="0" u="none" strike="noStrike" dirty="0">
                        <a:effectLst/>
                        <a:latin typeface="Arial" panose="020B0604020202020204" pitchFamily="34" charset="0"/>
                        <a:cs typeface="Arial" panose="020B0604020202020204" pitchFamily="34"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42935856"/>
                  </a:ext>
                </a:extLst>
              </a:tr>
              <a:tr h="629873">
                <a:tc>
                  <a:txBody>
                    <a:bodyPr/>
                    <a:lstStyle/>
                    <a:p>
                      <a:pPr algn="l" fontAlgn="ctr"/>
                      <a:r>
                        <a:rPr lang="tr-TR" sz="1000" u="none" strike="noStrike">
                          <a:effectLst/>
                          <a:latin typeface="Arial" panose="020B0604020202020204" pitchFamily="34" charset="0"/>
                          <a:cs typeface="Arial" panose="020B0604020202020204" pitchFamily="34" charset="0"/>
                        </a:rPr>
                        <a:t>MİSYONUN GÖZDEN GEÇİRİLMESİ</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56079" marR="3739" marT="3739" marB="0" anchor="ctr"/>
                </a:tc>
                <a:tc gridSpan="3">
                  <a:txBody>
                    <a:bodyPr/>
                    <a:lstStyle/>
                    <a:p>
                      <a:pPr algn="ctr" fontAlgn="ctr"/>
                      <a:r>
                        <a:rPr lang="tr-TR" sz="1000" u="none" strike="noStrike" dirty="0">
                          <a:effectLst/>
                          <a:latin typeface="Arial" panose="020B0604020202020204" pitchFamily="34" charset="0"/>
                          <a:cs typeface="Arial" panose="020B0604020202020204" pitchFamily="34" charset="0"/>
                        </a:rPr>
                        <a:t>Sektörde neden olduğunu, neyi neden yaptığını ve kime hitap ettiğini misyonda belirlenmesi gerekmektedir.</a:t>
                      </a:r>
                      <a:endParaRPr lang="tr-TR" sz="1000" b="0" i="0" u="none" strike="noStrike" dirty="0">
                        <a:effectLst/>
                        <a:latin typeface="Arial" panose="020B0604020202020204" pitchFamily="34" charset="0"/>
                        <a:cs typeface="Arial" panose="020B0604020202020204" pitchFamily="34"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571493361"/>
                  </a:ext>
                </a:extLst>
              </a:tr>
              <a:tr h="163918">
                <a:tc>
                  <a:txBody>
                    <a:bodyPr/>
                    <a:lstStyle/>
                    <a:p>
                      <a:pPr algn="l" fontAlgn="ctr"/>
                      <a:r>
                        <a:rPr lang="tr-TR" sz="1000" u="none" strike="noStrike">
                          <a:effectLst/>
                          <a:latin typeface="Arial" panose="020B0604020202020204" pitchFamily="34" charset="0"/>
                          <a:cs typeface="Arial" panose="020B0604020202020204" pitchFamily="34" charset="0"/>
                        </a:rPr>
                        <a:t>VI. SEÇENEKLER VE TAVSİYELER</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a:txBody>
                    <a:bodyPr/>
                    <a:lstStyle/>
                    <a:p>
                      <a:pPr algn="l" fontAlgn="ctr"/>
                      <a:r>
                        <a:rPr lang="tr-TR" sz="1000" u="none" strike="noStrike" dirty="0">
                          <a:effectLst/>
                          <a:latin typeface="Arial" panose="020B0604020202020204" pitchFamily="34" charset="0"/>
                          <a:cs typeface="Arial" panose="020B0604020202020204" pitchFamily="34" charset="0"/>
                        </a:rPr>
                        <a:t> </a:t>
                      </a:r>
                      <a:endParaRPr lang="tr-TR" sz="1000" b="0" i="0" u="none" strike="noStrike" dirty="0">
                        <a:solidFill>
                          <a:srgbClr val="FFFFFF"/>
                        </a:solidFill>
                        <a:effectLst/>
                        <a:latin typeface="Arial" panose="020B0604020202020204" pitchFamily="34" charset="0"/>
                        <a:cs typeface="Arial" panose="020B0604020202020204" pitchFamily="34" charset="0"/>
                      </a:endParaRPr>
                    </a:p>
                  </a:txBody>
                  <a:tcPr marL="3739" marR="3739" marT="3739" marB="0" anchor="ctr"/>
                </a:tc>
                <a:tc>
                  <a:txBody>
                    <a:bodyPr/>
                    <a:lstStyle/>
                    <a:p>
                      <a:pPr algn="l" fontAlgn="ctr"/>
                      <a:r>
                        <a:rPr lang="tr-TR" sz="1000" u="none" strike="noStrike">
                          <a:effectLst/>
                          <a:latin typeface="Arial" panose="020B0604020202020204" pitchFamily="34" charset="0"/>
                          <a:cs typeface="Arial" panose="020B0604020202020204" pitchFamily="34" charset="0"/>
                        </a:rPr>
                        <a:t> </a:t>
                      </a:r>
                      <a:endParaRPr lang="tr-TR" sz="1000" b="0"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a:txBody>
                    <a:bodyPr/>
                    <a:lstStyle/>
                    <a:p>
                      <a:pPr algn="l" fontAlgn="ctr"/>
                      <a:r>
                        <a:rPr lang="tr-TR" sz="1000" u="none" strike="noStrike">
                          <a:effectLst/>
                          <a:latin typeface="Arial" panose="020B0604020202020204" pitchFamily="34" charset="0"/>
                          <a:cs typeface="Arial" panose="020B0604020202020204" pitchFamily="34" charset="0"/>
                        </a:rPr>
                        <a:t> </a:t>
                      </a:r>
                      <a:endParaRPr lang="tr-TR" sz="1000" b="0"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extLst>
                  <a:ext uri="{0D108BD9-81ED-4DB2-BD59-A6C34878D82A}">
                    <a16:rowId xmlns:a16="http://schemas.microsoft.com/office/drawing/2014/main" val="148702589"/>
                  </a:ext>
                </a:extLst>
              </a:tr>
              <a:tr h="1153502">
                <a:tc>
                  <a:txBody>
                    <a:bodyPr/>
                    <a:lstStyle/>
                    <a:p>
                      <a:pPr algn="l" fontAlgn="ctr"/>
                      <a:r>
                        <a:rPr lang="tr-TR" sz="1000" u="none" strike="noStrike">
                          <a:effectLst/>
                          <a:latin typeface="Arial" panose="020B0604020202020204" pitchFamily="34" charset="0"/>
                          <a:cs typeface="Arial" panose="020B0604020202020204" pitchFamily="34" charset="0"/>
                        </a:rPr>
                        <a:t>A.STRATEJİK SEÇENEKLER</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56079" marR="3739" marT="3739" marB="0" anchor="ctr"/>
                </a:tc>
                <a:tc gridSpan="3">
                  <a:txBody>
                    <a:bodyPr/>
                    <a:lstStyle/>
                    <a:p>
                      <a:pPr algn="ctr"/>
                      <a:r>
                        <a:rPr lang="tr-TR" sz="1000" u="none" strike="noStrike" kern="1200" dirty="0">
                          <a:solidFill>
                            <a:schemeClr val="dk1"/>
                          </a:solidFill>
                          <a:effectLst/>
                          <a:latin typeface="Arial" panose="020B0604020202020204" pitchFamily="34" charset="0"/>
                          <a:ea typeface="+mn-ea"/>
                          <a:cs typeface="Arial" panose="020B0604020202020204" pitchFamily="34" charset="0"/>
                        </a:rPr>
                        <a:t>Yoğunlaşma Stratejisi: Pegasus, SAW gökçen havalimanına yapılan yeni ulaşım araçları sayesinde (metro, tren vb.) THY'ye nispeten daha ulaşılabilir bir konumda bulunması sebebi ile bu durumu avantaja çevirip, bilet satışını iç piyasada artırabilir. </a:t>
                      </a:r>
                    </a:p>
                    <a:p>
                      <a:pPr algn="ctr"/>
                      <a:r>
                        <a:rPr lang="tr-TR" sz="1000" u="none" strike="noStrike" kern="1200" dirty="0">
                          <a:solidFill>
                            <a:schemeClr val="dk1"/>
                          </a:solidFill>
                          <a:effectLst/>
                          <a:latin typeface="Arial" panose="020B0604020202020204" pitchFamily="34" charset="0"/>
                          <a:ea typeface="+mn-ea"/>
                          <a:cs typeface="Arial" panose="020B0604020202020204" pitchFamily="34" charset="0"/>
                        </a:rPr>
                        <a:t>Aktif Büyüme Stratejisi: Özellikle SAW ve İzmir ADB havalimanları stratejik konumları nedeniyle, Dünya'nın transfer merkezi olarak konumlandırılabilir. Bu yönde kapasite artırımı ve reklam çalışmaları yapılabilir ve Avrupa başta olmak üzere yeni hat açılışları ile dış piyasadaki pazar payını artırabilir. </a:t>
                      </a:r>
                    </a:p>
                    <a:p>
                      <a:pPr algn="ctr"/>
                      <a:r>
                        <a:rPr lang="tr-TR" sz="1000" u="none" strike="noStrike" kern="1200" dirty="0">
                          <a:solidFill>
                            <a:schemeClr val="dk1"/>
                          </a:solidFill>
                          <a:effectLst/>
                          <a:latin typeface="Arial" panose="020B0604020202020204" pitchFamily="34" charset="0"/>
                          <a:ea typeface="+mn-ea"/>
                          <a:cs typeface="Arial" panose="020B0604020202020204" pitchFamily="34" charset="0"/>
                        </a:rPr>
                        <a:t>Maliyet Liderliği Stratejisi: </a:t>
                      </a:r>
                      <a:r>
                        <a:rPr lang="tr-TR" sz="1000" u="none" strike="noStrike" kern="1200" dirty="0" err="1">
                          <a:solidFill>
                            <a:schemeClr val="dk1"/>
                          </a:solidFill>
                          <a:effectLst/>
                          <a:latin typeface="Arial" panose="020B0604020202020204" pitchFamily="34" charset="0"/>
                          <a:ea typeface="+mn-ea"/>
                          <a:cs typeface="Arial" panose="020B0604020202020204" pitchFamily="34" charset="0"/>
                        </a:rPr>
                        <a:t>Low</a:t>
                      </a:r>
                      <a:r>
                        <a:rPr lang="tr-TR" sz="1000" u="none" strike="noStrike" kern="1200" dirty="0">
                          <a:solidFill>
                            <a:schemeClr val="dk1"/>
                          </a:solidFill>
                          <a:effectLst/>
                          <a:latin typeface="Arial" panose="020B0604020202020204" pitchFamily="34" charset="0"/>
                          <a:ea typeface="+mn-ea"/>
                          <a:cs typeface="Arial" panose="020B0604020202020204" pitchFamily="34" charset="0"/>
                        </a:rPr>
                        <a:t> </a:t>
                      </a:r>
                      <a:r>
                        <a:rPr lang="tr-TR" sz="1000" u="none" strike="noStrike" kern="1200" dirty="0" err="1">
                          <a:solidFill>
                            <a:schemeClr val="dk1"/>
                          </a:solidFill>
                          <a:effectLst/>
                          <a:latin typeface="Arial" panose="020B0604020202020204" pitchFamily="34" charset="0"/>
                          <a:ea typeface="+mn-ea"/>
                          <a:cs typeface="Arial" panose="020B0604020202020204" pitchFamily="34" charset="0"/>
                        </a:rPr>
                        <a:t>Cost</a:t>
                      </a:r>
                      <a:r>
                        <a:rPr lang="tr-TR" sz="1000" u="none" strike="noStrike" kern="1200" dirty="0">
                          <a:solidFill>
                            <a:schemeClr val="dk1"/>
                          </a:solidFill>
                          <a:effectLst/>
                          <a:latin typeface="Arial" panose="020B0604020202020204" pitchFamily="34" charset="0"/>
                          <a:ea typeface="+mn-ea"/>
                          <a:cs typeface="Arial" panose="020B0604020202020204" pitchFamily="34" charset="0"/>
                        </a:rPr>
                        <a:t> </a:t>
                      </a:r>
                      <a:r>
                        <a:rPr lang="tr-TR" sz="1000" u="none" strike="noStrike" kern="1200" dirty="0" err="1">
                          <a:solidFill>
                            <a:schemeClr val="dk1"/>
                          </a:solidFill>
                          <a:effectLst/>
                          <a:latin typeface="Arial" panose="020B0604020202020204" pitchFamily="34" charset="0"/>
                          <a:ea typeface="+mn-ea"/>
                          <a:cs typeface="Arial" panose="020B0604020202020204" pitchFamily="34" charset="0"/>
                        </a:rPr>
                        <a:t>Airline</a:t>
                      </a:r>
                      <a:r>
                        <a:rPr lang="tr-TR" sz="1000" u="none" strike="noStrike" kern="1200" dirty="0">
                          <a:solidFill>
                            <a:schemeClr val="dk1"/>
                          </a:solidFill>
                          <a:effectLst/>
                          <a:latin typeface="Arial" panose="020B0604020202020204" pitchFamily="34" charset="0"/>
                          <a:ea typeface="+mn-ea"/>
                          <a:cs typeface="Arial" panose="020B0604020202020204" pitchFamily="34" charset="0"/>
                        </a:rPr>
                        <a:t> (Düşük Maliyetli Havayolu) </a:t>
                      </a:r>
                      <a:r>
                        <a:rPr lang="tr-TR" sz="1000" u="none" strike="noStrike" kern="1200" dirty="0" err="1">
                          <a:solidFill>
                            <a:schemeClr val="dk1"/>
                          </a:solidFill>
                          <a:effectLst/>
                          <a:latin typeface="Arial" panose="020B0604020202020204" pitchFamily="34" charset="0"/>
                          <a:ea typeface="+mn-ea"/>
                          <a:cs typeface="Arial" panose="020B0604020202020204" pitchFamily="34" charset="0"/>
                        </a:rPr>
                        <a:t>segmentinde</a:t>
                      </a:r>
                      <a:r>
                        <a:rPr lang="tr-TR" sz="1000" u="none" strike="noStrike" kern="1200" dirty="0">
                          <a:solidFill>
                            <a:schemeClr val="dk1"/>
                          </a:solidFill>
                          <a:effectLst/>
                          <a:latin typeface="Arial" panose="020B0604020202020204" pitchFamily="34" charset="0"/>
                          <a:ea typeface="+mn-ea"/>
                          <a:cs typeface="Arial" panose="020B0604020202020204" pitchFamily="34" charset="0"/>
                        </a:rPr>
                        <a:t> Türkiye'de göze çarpan bir rakibi olmayışı sebebi ile bu anlamda maliyet liderliği ve bu alandaki yoğunlaşması ile çalışmalarını artırabilir. </a:t>
                      </a: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176017901"/>
                  </a:ext>
                </a:extLst>
              </a:tr>
              <a:tr h="1199036">
                <a:tc>
                  <a:txBody>
                    <a:bodyPr/>
                    <a:lstStyle/>
                    <a:p>
                      <a:pPr algn="l" fontAlgn="ctr"/>
                      <a:r>
                        <a:rPr lang="tr-TR" sz="1000" u="none" strike="noStrike" dirty="0">
                          <a:effectLst/>
                          <a:latin typeface="Arial" panose="020B0604020202020204" pitchFamily="34" charset="0"/>
                          <a:cs typeface="Arial" panose="020B0604020202020204" pitchFamily="34" charset="0"/>
                        </a:rPr>
                        <a:t>B. ÖNERİLEN STRATEJİ</a:t>
                      </a:r>
                      <a:endParaRPr lang="tr-TR" sz="1000" b="1" i="0" u="none" strike="noStrike" dirty="0">
                        <a:solidFill>
                          <a:srgbClr val="FFFFFF"/>
                        </a:solidFill>
                        <a:effectLst/>
                        <a:latin typeface="Arial" panose="020B0604020202020204" pitchFamily="34" charset="0"/>
                        <a:cs typeface="Arial" panose="020B0604020202020204" pitchFamily="34" charset="0"/>
                      </a:endParaRPr>
                    </a:p>
                  </a:txBody>
                  <a:tcPr marL="56079" marR="3739" marT="3739" marB="0" anchor="ctr"/>
                </a:tc>
                <a:tc gridSpan="3">
                  <a:txBody>
                    <a:bodyPr/>
                    <a:lstStyle/>
                    <a:p>
                      <a:pPr algn="ctr"/>
                      <a:r>
                        <a:rPr lang="tr-TR" sz="1400" kern="1200" dirty="0">
                          <a:solidFill>
                            <a:schemeClr val="dk1"/>
                          </a:solidFill>
                          <a:effectLst/>
                          <a:latin typeface="Times New Roman" panose="02020603050405020304" pitchFamily="18" charset="0"/>
                          <a:ea typeface="+mn-ea"/>
                          <a:cs typeface="Times New Roman" panose="02020603050405020304" pitchFamily="18" charset="0"/>
                        </a:rPr>
                        <a:t>Pegasus'un hitap ettiği pazarın büyüklüğü göz önüne alındığında şirket için önerilen strateji Aktif Büyüme Stratejisidir. </a:t>
                      </a:r>
                    </a:p>
                    <a:p>
                      <a:pPr algn="ctr"/>
                      <a:r>
                        <a:rPr lang="tr-TR" sz="1400" kern="1200" dirty="0">
                          <a:solidFill>
                            <a:schemeClr val="dk1"/>
                          </a:solidFill>
                          <a:effectLst/>
                          <a:latin typeface="Times New Roman" panose="02020603050405020304" pitchFamily="18" charset="0"/>
                          <a:ea typeface="+mn-ea"/>
                          <a:cs typeface="Times New Roman" panose="02020603050405020304" pitchFamily="18" charset="0"/>
                        </a:rPr>
                        <a:t>Ürün ve hizmetlerinin ücretleri rakiplerine kıyasla çok düşük olması sebebi ile ikincil olarak Maliyet Liderliği ve Yoğunlaşma Stratejisi ve önerilebilir. </a:t>
                      </a:r>
                    </a:p>
                    <a:p>
                      <a:pPr algn="ctr"/>
                      <a:r>
                        <a:rPr lang="tr-TR" sz="1400" kern="1200">
                          <a:solidFill>
                            <a:schemeClr val="dk1"/>
                          </a:solidFill>
                          <a:effectLst/>
                          <a:latin typeface="Times New Roman" panose="02020603050405020304" pitchFamily="18" charset="0"/>
                          <a:ea typeface="+mn-ea"/>
                          <a:cs typeface="Times New Roman" panose="02020603050405020304" pitchFamily="18" charset="0"/>
                        </a:rPr>
                        <a:t>Özetle KARMA STRATEJİ Önerilmektedir.</a:t>
                      </a:r>
                      <a:endParaRPr lang="tr-TR" sz="1400" b="0" i="0" u="none" strike="noStrike" dirty="0">
                        <a:effectLst/>
                        <a:latin typeface="Times New Roman" panose="02020603050405020304" pitchFamily="18" charset="0"/>
                        <a:cs typeface="Times New Roman" panose="02020603050405020304" pitchFamily="18"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37094059"/>
                  </a:ext>
                </a:extLst>
              </a:tr>
              <a:tr h="409798">
                <a:tc>
                  <a:txBody>
                    <a:bodyPr/>
                    <a:lstStyle/>
                    <a:p>
                      <a:pPr algn="l" fontAlgn="ctr"/>
                      <a:r>
                        <a:rPr lang="tr-TR" sz="1000" u="none" strike="noStrike">
                          <a:effectLst/>
                          <a:latin typeface="Arial" panose="020B0604020202020204" pitchFamily="34" charset="0"/>
                          <a:cs typeface="Arial" panose="020B0604020202020204" pitchFamily="34" charset="0"/>
                        </a:rPr>
                        <a:t>VII. UYGULAMA</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gridSpan="3">
                  <a:txBody>
                    <a:bodyPr/>
                    <a:lstStyle/>
                    <a:p>
                      <a:pPr algn="ctr" fontAlgn="ctr"/>
                      <a:r>
                        <a:rPr lang="tr-TR" sz="1000" u="none" strike="noStrike">
                          <a:effectLst/>
                          <a:latin typeface="Arial" panose="020B0604020202020204" pitchFamily="34" charset="0"/>
                          <a:cs typeface="Arial" panose="020B0604020202020204" pitchFamily="34" charset="0"/>
                        </a:rPr>
                        <a:t> </a:t>
                      </a:r>
                      <a:endParaRPr lang="tr-TR" sz="1000" b="0"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882954915"/>
                  </a:ext>
                </a:extLst>
              </a:tr>
              <a:tr h="163918">
                <a:tc>
                  <a:txBody>
                    <a:bodyPr/>
                    <a:lstStyle/>
                    <a:p>
                      <a:pPr algn="l" fontAlgn="ctr"/>
                      <a:r>
                        <a:rPr lang="tr-TR" sz="1000" u="none" strike="noStrike">
                          <a:effectLst/>
                          <a:latin typeface="Arial" panose="020B0604020202020204" pitchFamily="34" charset="0"/>
                          <a:cs typeface="Arial" panose="020B0604020202020204" pitchFamily="34" charset="0"/>
                        </a:rPr>
                        <a:t>VIII. DEĞERLENDİRME VE KONTROL</a:t>
                      </a:r>
                      <a:endParaRPr lang="tr-TR" sz="1000" b="1" i="0" u="none" strike="noStrike">
                        <a:solidFill>
                          <a:srgbClr val="FFFFFF"/>
                        </a:solidFill>
                        <a:effectLst/>
                        <a:latin typeface="Arial" panose="020B0604020202020204" pitchFamily="34" charset="0"/>
                        <a:cs typeface="Arial" panose="020B0604020202020204" pitchFamily="34" charset="0"/>
                      </a:endParaRPr>
                    </a:p>
                  </a:txBody>
                  <a:tcPr marL="3739" marR="3739" marT="3739" marB="0" anchor="ctr"/>
                </a:tc>
                <a:tc gridSpan="3">
                  <a:txBody>
                    <a:bodyPr/>
                    <a:lstStyle/>
                    <a:p>
                      <a:pPr algn="ctr" fontAlgn="ctr"/>
                      <a:r>
                        <a:rPr lang="tr-TR" sz="1000" u="none" strike="noStrike" dirty="0">
                          <a:effectLst/>
                          <a:latin typeface="Arial" panose="020B0604020202020204" pitchFamily="34" charset="0"/>
                          <a:cs typeface="Arial" panose="020B0604020202020204" pitchFamily="34" charset="0"/>
                        </a:rPr>
                        <a:t> </a:t>
                      </a:r>
                      <a:endParaRPr lang="tr-TR" sz="1000" b="0" i="0" u="none" strike="noStrike" dirty="0">
                        <a:solidFill>
                          <a:srgbClr val="FFFFFF"/>
                        </a:solidFill>
                        <a:effectLst/>
                        <a:latin typeface="Arial" panose="020B0604020202020204" pitchFamily="34" charset="0"/>
                        <a:cs typeface="Arial" panose="020B0604020202020204" pitchFamily="34" charset="0"/>
                      </a:endParaRPr>
                    </a:p>
                  </a:txBody>
                  <a:tcPr marL="3739" marR="3739" marT="3739"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63804694"/>
                  </a:ext>
                </a:extLst>
              </a:tr>
            </a:tbl>
          </a:graphicData>
        </a:graphic>
      </p:graphicFrame>
    </p:spTree>
    <p:extLst>
      <p:ext uri="{BB962C8B-B14F-4D97-AF65-F5344CB8AC3E}">
        <p14:creationId xmlns:p14="http://schemas.microsoft.com/office/powerpoint/2010/main" val="20305841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o 3">
            <a:extLst>
              <a:ext uri="{FF2B5EF4-FFF2-40B4-BE49-F238E27FC236}">
                <a16:creationId xmlns:a16="http://schemas.microsoft.com/office/drawing/2014/main" id="{E2EE1745-C6F4-410B-8F80-F4A7AC5923EA}"/>
              </a:ext>
            </a:extLst>
          </p:cNvPr>
          <p:cNvGraphicFramePr>
            <a:graphicFrameLocks noGrp="1"/>
          </p:cNvGraphicFramePr>
          <p:nvPr>
            <p:extLst>
              <p:ext uri="{D42A27DB-BD31-4B8C-83A1-F6EECF244321}">
                <p14:modId xmlns:p14="http://schemas.microsoft.com/office/powerpoint/2010/main" val="3469326223"/>
              </p:ext>
            </p:extLst>
          </p:nvPr>
        </p:nvGraphicFramePr>
        <p:xfrm>
          <a:off x="241383" y="145020"/>
          <a:ext cx="11730658" cy="6472596"/>
        </p:xfrm>
        <a:graphic>
          <a:graphicData uri="http://schemas.openxmlformats.org/drawingml/2006/table">
            <a:tbl>
              <a:tblPr>
                <a:tableStyleId>{5C22544A-7EE6-4342-B048-85BDC9FD1C3A}</a:tableStyleId>
              </a:tblPr>
              <a:tblGrid>
                <a:gridCol w="1964190">
                  <a:extLst>
                    <a:ext uri="{9D8B030D-6E8A-4147-A177-3AD203B41FA5}">
                      <a16:colId xmlns:a16="http://schemas.microsoft.com/office/drawing/2014/main" val="3166225042"/>
                    </a:ext>
                  </a:extLst>
                </a:gridCol>
                <a:gridCol w="550547">
                  <a:extLst>
                    <a:ext uri="{9D8B030D-6E8A-4147-A177-3AD203B41FA5}">
                      <a16:colId xmlns:a16="http://schemas.microsoft.com/office/drawing/2014/main" val="105276101"/>
                    </a:ext>
                  </a:extLst>
                </a:gridCol>
                <a:gridCol w="550547">
                  <a:extLst>
                    <a:ext uri="{9D8B030D-6E8A-4147-A177-3AD203B41FA5}">
                      <a16:colId xmlns:a16="http://schemas.microsoft.com/office/drawing/2014/main" val="3799471387"/>
                    </a:ext>
                  </a:extLst>
                </a:gridCol>
                <a:gridCol w="877433">
                  <a:extLst>
                    <a:ext uri="{9D8B030D-6E8A-4147-A177-3AD203B41FA5}">
                      <a16:colId xmlns:a16="http://schemas.microsoft.com/office/drawing/2014/main" val="1117389501"/>
                    </a:ext>
                  </a:extLst>
                </a:gridCol>
                <a:gridCol w="550547">
                  <a:extLst>
                    <a:ext uri="{9D8B030D-6E8A-4147-A177-3AD203B41FA5}">
                      <a16:colId xmlns:a16="http://schemas.microsoft.com/office/drawing/2014/main" val="1349619069"/>
                    </a:ext>
                  </a:extLst>
                </a:gridCol>
                <a:gridCol w="550547">
                  <a:extLst>
                    <a:ext uri="{9D8B030D-6E8A-4147-A177-3AD203B41FA5}">
                      <a16:colId xmlns:a16="http://schemas.microsoft.com/office/drawing/2014/main" val="3244983782"/>
                    </a:ext>
                  </a:extLst>
                </a:gridCol>
                <a:gridCol w="550547">
                  <a:extLst>
                    <a:ext uri="{9D8B030D-6E8A-4147-A177-3AD203B41FA5}">
                      <a16:colId xmlns:a16="http://schemas.microsoft.com/office/drawing/2014/main" val="1368246324"/>
                    </a:ext>
                  </a:extLst>
                </a:gridCol>
                <a:gridCol w="6136300">
                  <a:extLst>
                    <a:ext uri="{9D8B030D-6E8A-4147-A177-3AD203B41FA5}">
                      <a16:colId xmlns:a16="http://schemas.microsoft.com/office/drawing/2014/main" val="2137439553"/>
                    </a:ext>
                  </a:extLst>
                </a:gridCol>
              </a:tblGrid>
              <a:tr h="381240">
                <a:tc gridSpan="8">
                  <a:txBody>
                    <a:bodyPr/>
                    <a:lstStyle/>
                    <a:p>
                      <a:pPr algn="ctr" fontAlgn="ctr"/>
                      <a:r>
                        <a:rPr lang="tr-TR" sz="1200" u="none" strike="noStrike">
                          <a:effectLst/>
                        </a:rPr>
                        <a:t>STRATEJİK FAKTÖRLER ANALİZİ ÖZETİ</a:t>
                      </a:r>
                      <a:endParaRPr lang="tr-TR" sz="1200" b="1" i="0" u="none" strike="noStrike">
                        <a:solidFill>
                          <a:srgbClr val="FFFFFF"/>
                        </a:solidFill>
                        <a:effectLst/>
                        <a:latin typeface="Arial Tur" panose="020B0604020202020204" pitchFamily="34" charset="0"/>
                      </a:endParaRPr>
                    </a:p>
                  </a:txBody>
                  <a:tcPr marL="5265" marR="5265" marT="526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4028386988"/>
                  </a:ext>
                </a:extLst>
              </a:tr>
              <a:tr h="220271">
                <a:tc rowSpan="2">
                  <a:txBody>
                    <a:bodyPr/>
                    <a:lstStyle/>
                    <a:p>
                      <a:pPr algn="ctr" fontAlgn="b"/>
                      <a:r>
                        <a:rPr lang="tr-TR" sz="1100" u="none" strike="noStrike">
                          <a:effectLst/>
                        </a:rPr>
                        <a:t>Anahtar Stratejik Faktörler</a:t>
                      </a:r>
                      <a:endParaRPr lang="tr-TR" sz="1100" b="1" i="0" u="none" strike="noStrike">
                        <a:solidFill>
                          <a:srgbClr val="FFFFFF"/>
                        </a:solidFill>
                        <a:effectLst/>
                        <a:latin typeface="Arial tur" panose="020B0604020202020204" pitchFamily="34" charset="0"/>
                      </a:endParaRPr>
                    </a:p>
                  </a:txBody>
                  <a:tcPr marL="5265" marR="5265" marT="5265" marB="0" anchor="b"/>
                </a:tc>
                <a:tc rowSpan="2">
                  <a:txBody>
                    <a:bodyPr/>
                    <a:lstStyle/>
                    <a:p>
                      <a:pPr algn="ctr" fontAlgn="b"/>
                      <a:r>
                        <a:rPr lang="tr-TR" sz="1100" u="none" strike="noStrike">
                          <a:effectLst/>
                        </a:rPr>
                        <a:t>Ağırlık</a:t>
                      </a:r>
                      <a:endParaRPr lang="tr-TR" sz="1100" b="1" i="0" u="none" strike="noStrike">
                        <a:solidFill>
                          <a:srgbClr val="FFFFFF"/>
                        </a:solidFill>
                        <a:effectLst/>
                        <a:latin typeface="Arial tur" panose="020B0604020202020204" pitchFamily="34" charset="0"/>
                      </a:endParaRPr>
                    </a:p>
                  </a:txBody>
                  <a:tcPr marL="5265" marR="5265" marT="5265" marB="0" anchor="b"/>
                </a:tc>
                <a:tc rowSpan="2">
                  <a:txBody>
                    <a:bodyPr/>
                    <a:lstStyle/>
                    <a:p>
                      <a:pPr algn="ctr" fontAlgn="b"/>
                      <a:r>
                        <a:rPr lang="tr-TR" sz="1100" u="none" strike="noStrike">
                          <a:effectLst/>
                        </a:rPr>
                        <a:t>Puan</a:t>
                      </a:r>
                      <a:endParaRPr lang="tr-TR" sz="1100" b="1" i="0" u="none" strike="noStrike">
                        <a:solidFill>
                          <a:srgbClr val="FFFFFF"/>
                        </a:solidFill>
                        <a:effectLst/>
                        <a:latin typeface="Arial tur" panose="020B0604020202020204" pitchFamily="34" charset="0"/>
                      </a:endParaRPr>
                    </a:p>
                  </a:txBody>
                  <a:tcPr marL="5265" marR="5265" marT="5265" marB="0" anchor="b"/>
                </a:tc>
                <a:tc rowSpan="2">
                  <a:txBody>
                    <a:bodyPr/>
                    <a:lstStyle/>
                    <a:p>
                      <a:pPr algn="ctr" fontAlgn="b"/>
                      <a:r>
                        <a:rPr lang="tr-TR" sz="1100" u="none" strike="noStrike">
                          <a:effectLst/>
                        </a:rPr>
                        <a:t>Ağırlıklı Puan</a:t>
                      </a:r>
                      <a:endParaRPr lang="tr-TR" sz="1100" b="1" i="0" u="none" strike="noStrike">
                        <a:solidFill>
                          <a:srgbClr val="FFFFFF"/>
                        </a:solidFill>
                        <a:effectLst/>
                        <a:latin typeface="Arial tur" panose="020B0604020202020204" pitchFamily="34" charset="0"/>
                      </a:endParaRPr>
                    </a:p>
                  </a:txBody>
                  <a:tcPr marL="5265" marR="5265" marT="5265" marB="0" anchor="b"/>
                </a:tc>
                <a:tc gridSpan="3">
                  <a:txBody>
                    <a:bodyPr/>
                    <a:lstStyle/>
                    <a:p>
                      <a:pPr algn="ctr" fontAlgn="b"/>
                      <a:r>
                        <a:rPr lang="tr-TR" sz="1100" u="none" strike="noStrike">
                          <a:effectLst/>
                        </a:rPr>
                        <a:t>Süre</a:t>
                      </a:r>
                      <a:endParaRPr lang="tr-TR" sz="1100" b="1" i="0" u="none" strike="noStrike">
                        <a:solidFill>
                          <a:srgbClr val="FFFFFF"/>
                        </a:solidFill>
                        <a:effectLst/>
                        <a:latin typeface="Arial tur" panose="020B0604020202020204" pitchFamily="34" charset="0"/>
                      </a:endParaRPr>
                    </a:p>
                  </a:txBody>
                  <a:tcPr marL="5265" marR="5265" marT="5265" marB="0" anchor="b"/>
                </a:tc>
                <a:tc hMerge="1">
                  <a:txBody>
                    <a:bodyPr/>
                    <a:lstStyle/>
                    <a:p>
                      <a:endParaRPr lang="tr-TR"/>
                    </a:p>
                  </a:txBody>
                  <a:tcPr/>
                </a:tc>
                <a:tc hMerge="1">
                  <a:txBody>
                    <a:bodyPr/>
                    <a:lstStyle/>
                    <a:p>
                      <a:endParaRPr lang="tr-TR"/>
                    </a:p>
                  </a:txBody>
                  <a:tcPr/>
                </a:tc>
                <a:tc rowSpan="2">
                  <a:txBody>
                    <a:bodyPr/>
                    <a:lstStyle/>
                    <a:p>
                      <a:pPr algn="ctr" fontAlgn="b"/>
                      <a:r>
                        <a:rPr lang="tr-TR" sz="1100" u="none" strike="noStrike">
                          <a:effectLst/>
                        </a:rPr>
                        <a:t>Yorumlar</a:t>
                      </a:r>
                      <a:endParaRPr lang="tr-TR" sz="1100" b="1" i="0" u="none" strike="noStrike">
                        <a:solidFill>
                          <a:srgbClr val="FFFFFF"/>
                        </a:solidFill>
                        <a:effectLst/>
                        <a:latin typeface="Arial tur" panose="020B0604020202020204" pitchFamily="34" charset="0"/>
                      </a:endParaRPr>
                    </a:p>
                  </a:txBody>
                  <a:tcPr marL="5265" marR="5265" marT="5265" marB="0" anchor="b"/>
                </a:tc>
                <a:extLst>
                  <a:ext uri="{0D108BD9-81ED-4DB2-BD59-A6C34878D82A}">
                    <a16:rowId xmlns:a16="http://schemas.microsoft.com/office/drawing/2014/main" val="1849544248"/>
                  </a:ext>
                </a:extLst>
              </a:tr>
              <a:tr h="220271">
                <a:tc vMerge="1">
                  <a:txBody>
                    <a:bodyPr/>
                    <a:lstStyle/>
                    <a:p>
                      <a:endParaRPr lang="tr-TR"/>
                    </a:p>
                  </a:txBody>
                  <a:tcPr/>
                </a:tc>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algn="ctr" fontAlgn="b"/>
                      <a:r>
                        <a:rPr lang="tr-TR" sz="1100" u="none" strike="noStrike">
                          <a:effectLst/>
                        </a:rPr>
                        <a:t>Kısa</a:t>
                      </a:r>
                      <a:endParaRPr lang="tr-TR" sz="1100" b="1" i="0" u="none" strike="noStrike">
                        <a:solidFill>
                          <a:srgbClr val="FFFFFF"/>
                        </a:solidFill>
                        <a:effectLst/>
                        <a:latin typeface="Arial tur" panose="020B0604020202020204" pitchFamily="34" charset="0"/>
                      </a:endParaRPr>
                    </a:p>
                  </a:txBody>
                  <a:tcPr marL="5265" marR="5265" marT="5265" marB="0" anchor="b"/>
                </a:tc>
                <a:tc>
                  <a:txBody>
                    <a:bodyPr/>
                    <a:lstStyle/>
                    <a:p>
                      <a:pPr algn="ctr" fontAlgn="b"/>
                      <a:r>
                        <a:rPr lang="tr-TR" sz="1100" u="none" strike="noStrike">
                          <a:effectLst/>
                        </a:rPr>
                        <a:t>Orta</a:t>
                      </a:r>
                      <a:endParaRPr lang="tr-TR" sz="1100" b="1" i="0" u="none" strike="noStrike">
                        <a:solidFill>
                          <a:srgbClr val="FFFFFF"/>
                        </a:solidFill>
                        <a:effectLst/>
                        <a:latin typeface="Arial tur" panose="020B0604020202020204" pitchFamily="34" charset="0"/>
                      </a:endParaRPr>
                    </a:p>
                  </a:txBody>
                  <a:tcPr marL="5265" marR="5265" marT="5265" marB="0" anchor="b"/>
                </a:tc>
                <a:tc>
                  <a:txBody>
                    <a:bodyPr/>
                    <a:lstStyle/>
                    <a:p>
                      <a:pPr algn="ctr" fontAlgn="b"/>
                      <a:r>
                        <a:rPr lang="tr-TR" sz="1100" u="none" strike="noStrike">
                          <a:effectLst/>
                        </a:rPr>
                        <a:t>Uzun</a:t>
                      </a:r>
                      <a:endParaRPr lang="tr-TR" sz="1100" b="1" i="0" u="none" strike="noStrike">
                        <a:solidFill>
                          <a:srgbClr val="FFFFFF"/>
                        </a:solidFill>
                        <a:effectLst/>
                        <a:latin typeface="Arial tur" panose="020B0604020202020204" pitchFamily="34" charset="0"/>
                      </a:endParaRPr>
                    </a:p>
                  </a:txBody>
                  <a:tcPr marL="5265" marR="5265" marT="5265" marB="0" anchor="b"/>
                </a:tc>
                <a:tc vMerge="1">
                  <a:txBody>
                    <a:bodyPr/>
                    <a:lstStyle/>
                    <a:p>
                      <a:endParaRPr lang="tr-TR"/>
                    </a:p>
                  </a:txBody>
                  <a:tcPr/>
                </a:tc>
                <a:extLst>
                  <a:ext uri="{0D108BD9-81ED-4DB2-BD59-A6C34878D82A}">
                    <a16:rowId xmlns:a16="http://schemas.microsoft.com/office/drawing/2014/main" val="403673590"/>
                  </a:ext>
                </a:extLst>
              </a:tr>
              <a:tr h="576095">
                <a:tc>
                  <a:txBody>
                    <a:bodyPr/>
                    <a:lstStyle/>
                    <a:p>
                      <a:pPr algn="ctr" fontAlgn="ctr"/>
                      <a:r>
                        <a:rPr lang="tr-TR" sz="1100" u="none" strike="noStrike">
                          <a:effectLst/>
                        </a:rPr>
                        <a:t>Rekabet edebilirlik</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0.12</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0.48</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Havayolu ulaşımı sektöründe sürekli gelişme sonucunda düşük maaliyet sistemi ile buna paralel olarak iç ve dış pazarda iyi durumdadır.</a:t>
                      </a:r>
                      <a:endParaRPr lang="tr-TR" sz="1200" b="0" i="0" u="none" strike="noStrike">
                        <a:solidFill>
                          <a:srgbClr val="000000"/>
                        </a:solidFill>
                        <a:effectLst/>
                        <a:latin typeface="Calibri" panose="020F0502020204030204" pitchFamily="34" charset="0"/>
                      </a:endParaRPr>
                    </a:p>
                  </a:txBody>
                  <a:tcPr marL="5265" marR="5265" marT="5265" marB="0" anchor="ctr"/>
                </a:tc>
                <a:extLst>
                  <a:ext uri="{0D108BD9-81ED-4DB2-BD59-A6C34878D82A}">
                    <a16:rowId xmlns:a16="http://schemas.microsoft.com/office/drawing/2014/main" val="2747401166"/>
                  </a:ext>
                </a:extLst>
              </a:tr>
              <a:tr h="576095">
                <a:tc>
                  <a:txBody>
                    <a:bodyPr/>
                    <a:lstStyle/>
                    <a:p>
                      <a:pPr algn="ctr" fontAlgn="ctr"/>
                      <a:r>
                        <a:rPr lang="tr-TR" sz="1100" u="none" strike="noStrike">
                          <a:effectLst/>
                        </a:rPr>
                        <a:t>Teknolojik altyapı</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0.12</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0.48</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Küresel gelişmeler yakından takip edilerek genç bir filoya sahip olan Pegasus, aynı zamanda Bilgi İşlem Teknolojileri anlamında da iyi durumdadır (web sitesi, mobil uygulamaları vb). </a:t>
                      </a:r>
                      <a:endParaRPr lang="tr-TR" sz="1200" b="0" i="0" u="none" strike="noStrike">
                        <a:solidFill>
                          <a:srgbClr val="000000"/>
                        </a:solidFill>
                        <a:effectLst/>
                        <a:latin typeface="Calibri" panose="020F0502020204030204" pitchFamily="34" charset="0"/>
                      </a:endParaRPr>
                    </a:p>
                  </a:txBody>
                  <a:tcPr marL="5265" marR="5265" marT="5265" marB="0" anchor="ctr"/>
                </a:tc>
                <a:extLst>
                  <a:ext uri="{0D108BD9-81ED-4DB2-BD59-A6C34878D82A}">
                    <a16:rowId xmlns:a16="http://schemas.microsoft.com/office/drawing/2014/main" val="3791010515"/>
                  </a:ext>
                </a:extLst>
              </a:tr>
              <a:tr h="576095">
                <a:tc>
                  <a:txBody>
                    <a:bodyPr/>
                    <a:lstStyle/>
                    <a:p>
                      <a:pPr algn="ctr" fontAlgn="ctr"/>
                      <a:r>
                        <a:rPr lang="tr-TR" sz="1100" u="none" strike="noStrike">
                          <a:effectLst/>
                        </a:rPr>
                        <a:t>Yeni hat açılışları</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3</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0.3</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Özellikle ülkemizdeki makroekonomik krizlerin yüksek olduğu bu dönemde düşük maliyetli havayolu firması olaran yeni hat açılışlarına önem vermesi ve daha çok yolcuya hitap etmesi önerilmektedir. </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2476257823"/>
                  </a:ext>
                </a:extLst>
              </a:tr>
              <a:tr h="576095">
                <a:tc>
                  <a:txBody>
                    <a:bodyPr/>
                    <a:lstStyle/>
                    <a:p>
                      <a:pPr algn="ctr" fontAlgn="ctr"/>
                      <a:r>
                        <a:rPr lang="tr-TR" sz="1100" u="none" strike="noStrike">
                          <a:effectLst/>
                        </a:rPr>
                        <a:t>İnsan Kaynakları Yönetimi</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İKY stratejisi hali hazırda çok iyi olup, diğer havayolu firmalarına da uçuş eğitimleri, simülasyonlar vb. destek vermeye devam etmektedir. Bu etkinliliğini daha da arttırarak yan gelirlerini ve çalışanlarının eğitim seviyesini artırabilir.</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4098781486"/>
                  </a:ext>
                </a:extLst>
              </a:tr>
              <a:tr h="576095">
                <a:tc>
                  <a:txBody>
                    <a:bodyPr/>
                    <a:lstStyle/>
                    <a:p>
                      <a:pPr algn="ctr" fontAlgn="ctr"/>
                      <a:r>
                        <a:rPr lang="tr-TR" sz="1100" u="none" strike="noStrike">
                          <a:effectLst/>
                        </a:rPr>
                        <a:t>SAW'da kapasite artırımı</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3</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0.3</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İstanbul yeni havalimanı açılışından sonra özellikle İstanbul içi ulaşımın nispeden daha kolay olduğu SAW'da kapasite artırımına giderek büyüme stratejisini sürdürebilir. </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1528459967"/>
                  </a:ext>
                </a:extLst>
              </a:tr>
              <a:tr h="576095">
                <a:tc>
                  <a:txBody>
                    <a:bodyPr/>
                    <a:lstStyle/>
                    <a:p>
                      <a:pPr algn="ctr" fontAlgn="ctr"/>
                      <a:r>
                        <a:rPr lang="tr-TR" sz="1100" u="none" strike="noStrike">
                          <a:effectLst/>
                        </a:rPr>
                        <a:t>Sermaye yapısı</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2</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0.2</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Borçluluk oranı yüksek bir firma olarak sermaye yapısını acilen uygulamakta olduğu 3C modeli ile iyileştirmeli, uzun vadede yeni çözümler üretmelidir. </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1028821142"/>
                  </a:ext>
                </a:extLst>
              </a:tr>
              <a:tr h="576095">
                <a:tc>
                  <a:txBody>
                    <a:bodyPr/>
                    <a:lstStyle/>
                    <a:p>
                      <a:pPr algn="ctr" fontAlgn="ctr"/>
                      <a:r>
                        <a:rPr lang="tr-TR" sz="1100" u="none" strike="noStrike">
                          <a:effectLst/>
                        </a:rPr>
                        <a:t>Yüksek hizmet kalitesi &amp; Yan gelirler</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Firma bir low cost strateji izlediği için yan gelir elde ettiği ürünler ile kalitesini müşterinin beklentisine göre ayarlamaktadır. Kişiselleştirilmiş hizmetler ile her türlü profildeki hedef kitleye hitap etmektedir. </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192320581"/>
                  </a:ext>
                </a:extLst>
              </a:tr>
              <a:tr h="576095">
                <a:tc>
                  <a:txBody>
                    <a:bodyPr/>
                    <a:lstStyle/>
                    <a:p>
                      <a:pPr algn="ctr" fontAlgn="ctr"/>
                      <a:r>
                        <a:rPr lang="tr-TR" sz="1100" u="none" strike="noStrike">
                          <a:effectLst/>
                        </a:rPr>
                        <a:t>Düşük fiyat politikaları</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0.56</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Bir low cost firması olarak bu stratejiyi sürdürmeli ve maliyet liderliğine devam etmelidir. </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1935669119"/>
                  </a:ext>
                </a:extLst>
              </a:tr>
              <a:tr h="576095">
                <a:tc>
                  <a:txBody>
                    <a:bodyPr/>
                    <a:lstStyle/>
                    <a:p>
                      <a:pPr algn="ctr" fontAlgn="ctr"/>
                      <a:r>
                        <a:rPr lang="tr-TR" sz="1100" u="none" strike="noStrike">
                          <a:effectLst/>
                        </a:rPr>
                        <a:t>Etkin maaliyet yönetimi</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0.12</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4</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200" u="none" strike="noStrike">
                          <a:effectLst/>
                        </a:rPr>
                        <a:t>0.48</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X</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 </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Maaliyetlerinin çoğunu oluşturan petrol fiyatlarındaki dalgalanmaları göz önünde bulundurarak önlemler almalı ve maliyetini en aza indirmelidir.</a:t>
                      </a:r>
                      <a:endParaRPr lang="tr-TR" sz="1100" b="0" i="0" u="none" strike="noStrike">
                        <a:solidFill>
                          <a:srgbClr val="000000"/>
                        </a:solidFill>
                        <a:effectLst/>
                        <a:latin typeface="Arial" panose="020B0604020202020204" pitchFamily="34" charset="0"/>
                      </a:endParaRPr>
                    </a:p>
                  </a:txBody>
                  <a:tcPr marL="5265" marR="5265" marT="5265" marB="0" anchor="ctr"/>
                </a:tc>
                <a:extLst>
                  <a:ext uri="{0D108BD9-81ED-4DB2-BD59-A6C34878D82A}">
                    <a16:rowId xmlns:a16="http://schemas.microsoft.com/office/drawing/2014/main" val="869512898"/>
                  </a:ext>
                </a:extLst>
              </a:tr>
              <a:tr h="465959">
                <a:tc>
                  <a:txBody>
                    <a:bodyPr/>
                    <a:lstStyle/>
                    <a:p>
                      <a:pPr algn="ctr" fontAlgn="ctr"/>
                      <a:r>
                        <a:rPr lang="tr-TR" sz="1100" u="none" strike="noStrike">
                          <a:effectLst/>
                        </a:rPr>
                        <a:t>Toplam Puan</a:t>
                      </a:r>
                      <a:endParaRPr lang="tr-TR" sz="1100" b="1" i="0" u="none" strike="noStrike">
                        <a:solidFill>
                          <a:srgbClr val="FFFFFF"/>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1</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200" u="none" strike="noStrike">
                          <a:effectLst/>
                        </a:rPr>
                        <a:t> </a:t>
                      </a:r>
                      <a:endParaRPr lang="tr-TR" sz="1200" b="0" i="0" u="none" strike="noStrike">
                        <a:solidFill>
                          <a:srgbClr val="000000"/>
                        </a:solidFill>
                        <a:effectLst/>
                        <a:latin typeface="Calibri" panose="020F0502020204030204" pitchFamily="34" charset="0"/>
                      </a:endParaRPr>
                    </a:p>
                  </a:txBody>
                  <a:tcPr marL="5265" marR="5265" marT="5265" marB="0" anchor="ctr"/>
                </a:tc>
                <a:tc>
                  <a:txBody>
                    <a:bodyPr/>
                    <a:lstStyle/>
                    <a:p>
                      <a:pPr algn="ctr" fontAlgn="ctr"/>
                      <a:r>
                        <a:rPr lang="tr-TR" sz="1100" u="none" strike="noStrike">
                          <a:effectLst/>
                        </a:rPr>
                        <a:t>3.6</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2</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8</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ctr" fontAlgn="ctr"/>
                      <a:r>
                        <a:rPr lang="tr-TR" sz="1100" u="none" strike="noStrike">
                          <a:effectLst/>
                        </a:rPr>
                        <a:t>7</a:t>
                      </a:r>
                      <a:endParaRPr lang="tr-TR" sz="1100" b="1" i="0" u="none" strike="noStrike">
                        <a:solidFill>
                          <a:srgbClr val="000000"/>
                        </a:solidFill>
                        <a:effectLst/>
                        <a:latin typeface="Arial Tur" panose="020B0604020202020204" pitchFamily="34" charset="0"/>
                      </a:endParaRPr>
                    </a:p>
                  </a:txBody>
                  <a:tcPr marL="5265" marR="5265" marT="5265" marB="0" anchor="ctr"/>
                </a:tc>
                <a:tc>
                  <a:txBody>
                    <a:bodyPr/>
                    <a:lstStyle/>
                    <a:p>
                      <a:pPr algn="l" fontAlgn="b"/>
                      <a:r>
                        <a:rPr lang="tr-TR" sz="1200" u="none" strike="noStrike" dirty="0">
                          <a:effectLst/>
                        </a:rPr>
                        <a:t> </a:t>
                      </a:r>
                      <a:endParaRPr lang="tr-TR" sz="1200" b="0" i="0" u="none" strike="noStrike" dirty="0">
                        <a:solidFill>
                          <a:srgbClr val="000000"/>
                        </a:solidFill>
                        <a:effectLst/>
                        <a:latin typeface="Calibri" panose="020F0502020204030204" pitchFamily="34" charset="0"/>
                      </a:endParaRPr>
                    </a:p>
                  </a:txBody>
                  <a:tcPr marL="5265" marR="5265" marT="5265" marB="0" anchor="b"/>
                </a:tc>
                <a:extLst>
                  <a:ext uri="{0D108BD9-81ED-4DB2-BD59-A6C34878D82A}">
                    <a16:rowId xmlns:a16="http://schemas.microsoft.com/office/drawing/2014/main" val="3932312533"/>
                  </a:ext>
                </a:extLst>
              </a:tr>
            </a:tbl>
          </a:graphicData>
        </a:graphic>
      </p:graphicFrame>
    </p:spTree>
    <p:extLst>
      <p:ext uri="{BB962C8B-B14F-4D97-AF65-F5344CB8AC3E}">
        <p14:creationId xmlns:p14="http://schemas.microsoft.com/office/powerpoint/2010/main" val="32492487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3A4C21B6-AC5F-4E45-8569-B3BDC56E05DC}"/>
              </a:ext>
            </a:extLst>
          </p:cNvPr>
          <p:cNvSpPr>
            <a:spLocks noGrp="1"/>
          </p:cNvSpPr>
          <p:nvPr>
            <p:ph type="title"/>
          </p:nvPr>
        </p:nvSpPr>
        <p:spPr/>
        <p:txBody>
          <a:bodyPr/>
          <a:lstStyle/>
          <a:p>
            <a:r>
              <a:rPr lang="tr-TR" dirty="0"/>
              <a:t>Sunum sonu…</a:t>
            </a:r>
          </a:p>
        </p:txBody>
      </p:sp>
      <p:sp>
        <p:nvSpPr>
          <p:cNvPr id="3" name="İçerik Yer Tutucusu 2">
            <a:extLst>
              <a:ext uri="{FF2B5EF4-FFF2-40B4-BE49-F238E27FC236}">
                <a16:creationId xmlns:a16="http://schemas.microsoft.com/office/drawing/2014/main" id="{9D2B310B-5682-4B55-BDE0-70AD818890DD}"/>
              </a:ext>
            </a:extLst>
          </p:cNvPr>
          <p:cNvSpPr>
            <a:spLocks noGrp="1"/>
          </p:cNvSpPr>
          <p:nvPr>
            <p:ph idx="1"/>
          </p:nvPr>
        </p:nvSpPr>
        <p:spPr/>
        <p:txBody>
          <a:bodyPr/>
          <a:lstStyle/>
          <a:p>
            <a:endParaRPr lang="tr-TR" dirty="0"/>
          </a:p>
          <a:p>
            <a:endParaRPr lang="tr-TR" dirty="0"/>
          </a:p>
          <a:p>
            <a:endParaRPr lang="tr-TR" dirty="0"/>
          </a:p>
          <a:p>
            <a:endParaRPr lang="tr-TR" dirty="0"/>
          </a:p>
          <a:p>
            <a:endParaRPr lang="tr-TR" dirty="0"/>
          </a:p>
          <a:p>
            <a:r>
              <a:rPr lang="tr-TR" dirty="0"/>
              <a:t>Beni dinlediğiniz için teşekkür ederim. </a:t>
            </a:r>
          </a:p>
          <a:p>
            <a:endParaRPr lang="tr-TR" dirty="0"/>
          </a:p>
          <a:p>
            <a:r>
              <a:rPr lang="tr-TR"/>
              <a:t>Mehmet ÇETİNKAYA</a:t>
            </a:r>
          </a:p>
        </p:txBody>
      </p:sp>
    </p:spTree>
    <p:extLst>
      <p:ext uri="{BB962C8B-B14F-4D97-AF65-F5344CB8AC3E}">
        <p14:creationId xmlns:p14="http://schemas.microsoft.com/office/powerpoint/2010/main" val="25724150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737714C7-ACC1-49A1-B5C4-9576AA35F421}"/>
              </a:ext>
            </a:extLst>
          </p:cNvPr>
          <p:cNvSpPr>
            <a:spLocks noGrp="1"/>
          </p:cNvSpPr>
          <p:nvPr>
            <p:ph type="title"/>
          </p:nvPr>
        </p:nvSpPr>
        <p:spPr/>
        <p:txBody>
          <a:bodyPr/>
          <a:lstStyle/>
          <a:p>
            <a:r>
              <a:rPr lang="tr-TR" dirty="0" err="1"/>
              <a:t>Pegasus</a:t>
            </a:r>
            <a:r>
              <a:rPr lang="tr-TR" dirty="0"/>
              <a:t> Şirket Bilgileri</a:t>
            </a:r>
            <a:br>
              <a:rPr lang="tr-TR" dirty="0"/>
            </a:br>
            <a:r>
              <a:rPr lang="tr-TR" dirty="0"/>
              <a:t>Sermaye Ve Ortaklık Yapısı</a:t>
            </a:r>
          </a:p>
        </p:txBody>
      </p:sp>
      <p:pic>
        <p:nvPicPr>
          <p:cNvPr id="4" name="Resim 3">
            <a:extLst>
              <a:ext uri="{FF2B5EF4-FFF2-40B4-BE49-F238E27FC236}">
                <a16:creationId xmlns:a16="http://schemas.microsoft.com/office/drawing/2014/main" id="{ECA247DE-143A-4EA8-AD02-66740A0E47B5}"/>
              </a:ext>
            </a:extLst>
          </p:cNvPr>
          <p:cNvPicPr>
            <a:picLocks noChangeAspect="1"/>
          </p:cNvPicPr>
          <p:nvPr/>
        </p:nvPicPr>
        <p:blipFill>
          <a:blip r:embed="rId2"/>
          <a:stretch>
            <a:fillRect/>
          </a:stretch>
        </p:blipFill>
        <p:spPr>
          <a:xfrm>
            <a:off x="1251678" y="1874517"/>
            <a:ext cx="7496175" cy="4400550"/>
          </a:xfrm>
          <a:prstGeom prst="rect">
            <a:avLst/>
          </a:prstGeom>
        </p:spPr>
      </p:pic>
    </p:spTree>
    <p:extLst>
      <p:ext uri="{BB962C8B-B14F-4D97-AF65-F5344CB8AC3E}">
        <p14:creationId xmlns:p14="http://schemas.microsoft.com/office/powerpoint/2010/main" val="2087953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id="{CFF2087B-B8F7-453F-BCF0-A93E197A9204}"/>
              </a:ext>
            </a:extLst>
          </p:cNvPr>
          <p:cNvSpPr>
            <a:spLocks noGrp="1"/>
          </p:cNvSpPr>
          <p:nvPr>
            <p:ph type="title"/>
          </p:nvPr>
        </p:nvSpPr>
        <p:spPr/>
        <p:txBody>
          <a:bodyPr/>
          <a:lstStyle/>
          <a:p>
            <a:r>
              <a:rPr lang="tr-TR" dirty="0" err="1"/>
              <a:t>Pegasus</a:t>
            </a:r>
            <a:r>
              <a:rPr lang="tr-TR" dirty="0"/>
              <a:t> Şirket Bilgileri</a:t>
            </a:r>
            <a:br>
              <a:rPr lang="tr-TR" dirty="0"/>
            </a:br>
            <a:r>
              <a:rPr lang="tr-TR" dirty="0"/>
              <a:t>Sermaye ve Ortaklık Yapısı</a:t>
            </a:r>
          </a:p>
        </p:txBody>
      </p:sp>
      <p:pic>
        <p:nvPicPr>
          <p:cNvPr id="4" name="İçerik Yer Tutucusu 3">
            <a:extLst>
              <a:ext uri="{FF2B5EF4-FFF2-40B4-BE49-F238E27FC236}">
                <a16:creationId xmlns:a16="http://schemas.microsoft.com/office/drawing/2014/main" id="{4235FA21-81AE-4D6E-A3C0-18BEFBE520C2}"/>
              </a:ext>
            </a:extLst>
          </p:cNvPr>
          <p:cNvPicPr>
            <a:picLocks noGrp="1" noChangeAspect="1"/>
          </p:cNvPicPr>
          <p:nvPr>
            <p:ph idx="1"/>
          </p:nvPr>
        </p:nvPicPr>
        <p:blipFill>
          <a:blip r:embed="rId2"/>
          <a:stretch>
            <a:fillRect/>
          </a:stretch>
        </p:blipFill>
        <p:spPr>
          <a:xfrm>
            <a:off x="1097280" y="1827410"/>
            <a:ext cx="5533870" cy="4022725"/>
          </a:xfrm>
          <a:prstGeom prst="rect">
            <a:avLst/>
          </a:prstGeom>
        </p:spPr>
      </p:pic>
    </p:spTree>
    <p:extLst>
      <p:ext uri="{BB962C8B-B14F-4D97-AF65-F5344CB8AC3E}">
        <p14:creationId xmlns:p14="http://schemas.microsoft.com/office/powerpoint/2010/main" val="1752320858"/>
      </p:ext>
    </p:extLst>
  </p:cSld>
  <p:clrMapOvr>
    <a:masterClrMapping/>
  </p:clrMapOvr>
</p:sld>
</file>

<file path=ppt/theme/theme1.xml><?xml version="1.0" encoding="utf-8"?>
<a:theme xmlns:a="http://schemas.openxmlformats.org/drawingml/2006/main" name="Geçmişe bakış">
  <a:themeElements>
    <a:clrScheme name="Kırmızı Turuncu">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247</TotalTime>
  <Words>5662</Words>
  <Application>Microsoft Office PowerPoint</Application>
  <PresentationFormat>Geniş ekran</PresentationFormat>
  <Paragraphs>928</Paragraphs>
  <Slides>79</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79</vt:i4>
      </vt:variant>
    </vt:vector>
  </HeadingPairs>
  <TitlesOfParts>
    <vt:vector size="89" baseType="lpstr">
      <vt:lpstr>Arial</vt:lpstr>
      <vt:lpstr>Arial tur</vt:lpstr>
      <vt:lpstr>Arial tur</vt:lpstr>
      <vt:lpstr>Calibri</vt:lpstr>
      <vt:lpstr>Calibri Light</vt:lpstr>
      <vt:lpstr>inherit</vt:lpstr>
      <vt:lpstr>Merriweather Sans</vt:lpstr>
      <vt:lpstr>Times New Roman</vt:lpstr>
      <vt:lpstr>Wingdings</vt:lpstr>
      <vt:lpstr>Geçmişe bakış</vt:lpstr>
      <vt:lpstr>Pegasus  Hava Taşımacılığı A.Ş. Strateji Analizi</vt:lpstr>
      <vt:lpstr>Dünden Bugüne Pegasus</vt:lpstr>
      <vt:lpstr>Dünden Bugüne Pegasus</vt:lpstr>
      <vt:lpstr>Pegasus Şirket Bilgileri Ticari Sicil Bilgileri</vt:lpstr>
      <vt:lpstr>Pegasus Hakkında Visyon ve Misyon</vt:lpstr>
      <vt:lpstr>Pegasus Stratejik Hedefleri</vt:lpstr>
      <vt:lpstr>Pegasus  Ürün İş Modeli</vt:lpstr>
      <vt:lpstr>Pegasus Şirket Bilgileri Sermaye Ve Ortaklık Yapısı</vt:lpstr>
      <vt:lpstr>Pegasus Şirket Bilgileri Sermaye ve Ortaklık Yapısı</vt:lpstr>
      <vt:lpstr>Pegasus Şirket Bilgileri Sermaye ve Ortaklık Yapısı</vt:lpstr>
      <vt:lpstr>Pegasus  Personel Sayısı</vt:lpstr>
      <vt:lpstr>Pegasus Yönetim Organı</vt:lpstr>
      <vt:lpstr>Pegasus Yönetim Organizasyonu</vt:lpstr>
      <vt:lpstr>Pegasus Yönetim Organı</vt:lpstr>
      <vt:lpstr>Pegasus Üst Düzey Yöneticiler</vt:lpstr>
      <vt:lpstr>Ali İsmail SABANCI  yönetim kurulu başkanı</vt:lpstr>
      <vt:lpstr>Ali İsmail SABANCI  yönetim kurulu başkanı</vt:lpstr>
      <vt:lpstr>Hüseyin Çağatay ÖZDOĞRU  Yönetim Kurulu Başkan Vekili </vt:lpstr>
      <vt:lpstr>Hüseyin Çağatay ÖZDOĞRU  Yönetim Kurulu Başkan Vekili  </vt:lpstr>
      <vt:lpstr>Sertaç HAYBAT   İcrada Görev Almayan Yönetim Kurulu Üyesi</vt:lpstr>
      <vt:lpstr>Sertaç HAYBAT   İcrada Görev Almayan Yönetim Kurulu Üyesi</vt:lpstr>
      <vt:lpstr>M. Cem KOZLU Bağımsız Yönetim Kurulu Üyesi  </vt:lpstr>
      <vt:lpstr>M. Cem KOZLU Bağımsız Yönetim Kurulu Üyesi  </vt:lpstr>
      <vt:lpstr>Saad H. HAMMAD   Bağımsız Yönetim Kurulu Üyesi  </vt:lpstr>
      <vt:lpstr>Saad H. HAMMAD   Bağımsız Yönetim Kurulu Üyesi  </vt:lpstr>
      <vt:lpstr>H. Zeynep Bodur OKYAY  Bağımsız Yönetim Kurulu Üyesi  </vt:lpstr>
      <vt:lpstr>H. Zeynep Bodur OKYAY  Bağımsız Yönetim Kurulu Üyesi  </vt:lpstr>
      <vt:lpstr>Stephen M. GRIFFITHS  Bağımsız Yönetim Kurulu Üyesi  </vt:lpstr>
      <vt:lpstr>Stephen M. GRIFFITHS  Bağımsız Yönetim Kurulu Üyesi  </vt:lpstr>
      <vt:lpstr>Michael G. POWELL  İcrada Görev Almayan Yönetim Kurulu Üyesi </vt:lpstr>
      <vt:lpstr>Pegasus  Pazar Payı Oranları (2015 – 2018) </vt:lpstr>
      <vt:lpstr>Bağlı ortaklıklar,  İştirakler ve İş Ortaklıkları </vt:lpstr>
      <vt:lpstr>Pegasus  Konsolide Uçak Filosu</vt:lpstr>
      <vt:lpstr>Pegasus Toplam Trafik Sonuçları </vt:lpstr>
      <vt:lpstr>İç hatlar ve  Dış hatlar</vt:lpstr>
      <vt:lpstr>Charter</vt:lpstr>
      <vt:lpstr>Bir Bakışta  Türk Havacılık Sektörü </vt:lpstr>
      <vt:lpstr>Bir Bakışta  Türk Havacılık Sektörü </vt:lpstr>
      <vt:lpstr>Bir Bakışta  Türk Havacılık Sektörü </vt:lpstr>
      <vt:lpstr>Türkiye'nin Havayolu Yolcu Trafiği Bazında Avrupa'daki Yeri</vt:lpstr>
      <vt:lpstr>Türkiye'nin Havayolu Yolcu Trafiği Bazında Dünyadaki Yeri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Finansal Tablo Analizi  Gelirler </vt:lpstr>
      <vt:lpstr>Finansal Tablo Analizi  Operasyonel Kârlılık </vt:lpstr>
      <vt:lpstr>Finansal Tablo Analizi  Borçluluk </vt:lpstr>
      <vt:lpstr>Finansal Tablo Analizi  Borçluluk </vt:lpstr>
      <vt:lpstr>Likidite - Cari Oranı (2018)</vt:lpstr>
      <vt:lpstr>Likidite Asit-Test Oranı (2018)</vt:lpstr>
      <vt:lpstr>Nakit Oranı (2018)</vt:lpstr>
      <vt:lpstr>Borçların Aktiflere Oranı (2018)</vt:lpstr>
      <vt:lpstr>Toplam Borçların  Öz Sermayeye Oranı (2018)</vt:lpstr>
      <vt:lpstr>Finansal Oranlar  Pegasus ve Endüstri Ortalamaları</vt:lpstr>
      <vt:lpstr>Finansal Oranlar  Pegasus ve Endüstri Ortalamaları</vt:lpstr>
      <vt:lpstr>Finansal Oranlar  Pegasus ve Endüstri Ortalamaları</vt:lpstr>
      <vt:lpstr>Finansal Oranlar  Pegasus ve Endüstri Ortalamaları</vt:lpstr>
      <vt:lpstr>Finansal Oranlar  Pegasus ve Endüstri Ortalamaları</vt:lpstr>
      <vt:lpstr>Finansal Oranlar  Pegasus ve Endüstri Ortalamaları</vt:lpstr>
      <vt:lpstr>Pegasus  Gelir Tablosu Özeti</vt:lpstr>
      <vt:lpstr>Pegasus  Bilanço Özeti</vt:lpstr>
      <vt:lpstr>Pegasus  Nakit Akış Tablosu Özeti</vt:lpstr>
      <vt:lpstr>Analizler ve Matrisler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Sunum sonu…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Pegasus  Hava Taşımacılığı A.Ş. Strateji Analizi</dc:title>
  <dc:creator>MEHMET ÇETİNKAYA</dc:creator>
  <cp:lastModifiedBy>MEHMET ÇETİNKAYA</cp:lastModifiedBy>
  <cp:revision>130</cp:revision>
  <cp:lastPrinted>2019-05-28T14:04:20Z</cp:lastPrinted>
  <dcterms:created xsi:type="dcterms:W3CDTF">2019-05-27T20:50:21Z</dcterms:created>
  <dcterms:modified xsi:type="dcterms:W3CDTF">2019-06-09T21:51:24Z</dcterms:modified>
</cp:coreProperties>
</file>